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57" r:id="rId3"/>
    <p:sldId id="275" r:id="rId4"/>
    <p:sldId id="258" r:id="rId5"/>
    <p:sldId id="261" r:id="rId6"/>
    <p:sldId id="259" r:id="rId7"/>
    <p:sldId id="260" r:id="rId8"/>
    <p:sldId id="262" r:id="rId9"/>
    <p:sldId id="263" r:id="rId10"/>
    <p:sldId id="266" r:id="rId11"/>
    <p:sldId id="265" r:id="rId12"/>
    <p:sldId id="264" r:id="rId13"/>
    <p:sldId id="267" r:id="rId14"/>
    <p:sldId id="270" r:id="rId15"/>
    <p:sldId id="269" r:id="rId16"/>
    <p:sldId id="271" r:id="rId17"/>
    <p:sldId id="273" r:id="rId18"/>
    <p:sldId id="272" r:id="rId19"/>
    <p:sldId id="268" r:id="rId20"/>
    <p:sldId id="274" r:id="rId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rebuchet MS" panose="020B0603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Trebuchet MS" panose="020B0603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Trebuchet MS" panose="020B0603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Trebuchet MS" panose="020B0603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Trebuchet MS" panose="020B0603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Trebuchet MS" panose="020B0603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Trebuchet MS" panose="020B0603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Trebuchet MS" panose="020B0603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Trebuchet MS" panose="020B0603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400" y="8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830D6DE-F2B3-466C-8211-27522BC6AAA6}"/>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4A494526-80C6-4CB6-8FD8-151E583649D6}"/>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CD29E276-F193-42BF-83D5-61B9A4769B4A}" type="datetimeFigureOut">
              <a:rPr lang="en-US"/>
              <a:pPr>
                <a:defRPr/>
              </a:pPr>
              <a:t>4/22/2021</a:t>
            </a:fld>
            <a:endParaRPr lang="en-US"/>
          </a:p>
        </p:txBody>
      </p:sp>
      <p:sp>
        <p:nvSpPr>
          <p:cNvPr id="4" name="Slide Image Placeholder 3">
            <a:extLst>
              <a:ext uri="{FF2B5EF4-FFF2-40B4-BE49-F238E27FC236}">
                <a16:creationId xmlns:a16="http://schemas.microsoft.com/office/drawing/2014/main" id="{47571DD5-78F6-421F-8AAA-2E09A4AA9652}"/>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16F87A8D-737D-43E9-B0EC-38F51EE3A953}"/>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D138FA3F-1E32-4091-BB67-D7B21A1F3975}"/>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79E8F06E-9B80-471B-9B9F-2B01B4E7B98D}"/>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86430DC3-6C2D-46E0-A0D7-E6E716535155}"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DA145E6F-0AB6-4620-87BC-45978A97FBF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033E5973-DAC5-4FAD-B3E9-622F931C3E2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Professional development is mandatory with all units.  </a:t>
            </a:r>
          </a:p>
        </p:txBody>
      </p:sp>
      <p:sp>
        <p:nvSpPr>
          <p:cNvPr id="26628" name="Slide Number Placeholder 3">
            <a:extLst>
              <a:ext uri="{FF2B5EF4-FFF2-40B4-BE49-F238E27FC236}">
                <a16:creationId xmlns:a16="http://schemas.microsoft.com/office/drawing/2014/main" id="{8027B65E-3661-4F3B-998E-6B11BA483990}"/>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fld id="{1AB12C80-9A01-4A93-8F24-BECE7F7E0E3A}" type="slidenum">
              <a:rPr lang="en-US" altLang="en-US">
                <a:latin typeface="Arial" panose="020B0604020202020204" pitchFamily="34" charset="0"/>
              </a:rPr>
              <a:pPr eaLnBrk="1" hangingPunct="1"/>
              <a:t>5</a:t>
            </a:fld>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9EF5650-18FC-43B5-AFBA-58BE6780666F}"/>
              </a:ext>
            </a:extLst>
          </p:cNvPr>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a:extLst>
              <a:ext uri="{FF2B5EF4-FFF2-40B4-BE49-F238E27FC236}">
                <a16:creationId xmlns:a16="http://schemas.microsoft.com/office/drawing/2014/main" id="{C32620FD-1BF8-44F5-AFAA-6EDC5CF048B1}"/>
              </a:ext>
            </a:extLst>
          </p:cNvPr>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a:extLst>
              <a:ext uri="{FF2B5EF4-FFF2-40B4-BE49-F238E27FC236}">
                <a16:creationId xmlns:a16="http://schemas.microsoft.com/office/drawing/2014/main" id="{410B5794-9ADC-429A-A7D1-190213BBF065}"/>
              </a:ext>
            </a:extLst>
          </p:cNvPr>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6">
            <a:extLst>
              <a:ext uri="{FF2B5EF4-FFF2-40B4-BE49-F238E27FC236}">
                <a16:creationId xmlns:a16="http://schemas.microsoft.com/office/drawing/2014/main" id="{C6A86DB8-D173-4F1B-93DF-04A489419282}"/>
              </a:ext>
            </a:extLst>
          </p:cNvPr>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817581" y="3132290"/>
            <a:ext cx="7175351" cy="1793167"/>
          </a:xfrm>
          <a:effectLst/>
        </p:spPr>
        <p:txBody>
          <a:bodyPr/>
          <a:lstStyle>
            <a:lvl1pPr marL="640080" indent="-457200" algn="l">
              <a:defRPr sz="5400"/>
            </a:lvl1pPr>
          </a:lstStyle>
          <a:p>
            <a:r>
              <a:rPr lang="en-US"/>
              <a:t>Click to edit Master title style</a:t>
            </a:r>
            <a:endParaRPr lang="en-US" dirty="0"/>
          </a:p>
        </p:txBody>
      </p:sp>
      <p:sp>
        <p:nvSpPr>
          <p:cNvPr id="8" name="Date Placeholder 3">
            <a:extLst>
              <a:ext uri="{FF2B5EF4-FFF2-40B4-BE49-F238E27FC236}">
                <a16:creationId xmlns:a16="http://schemas.microsoft.com/office/drawing/2014/main" id="{D439FA46-9938-4BD2-B7A0-45AECB3CEABC}"/>
              </a:ext>
            </a:extLst>
          </p:cNvPr>
          <p:cNvSpPr>
            <a:spLocks noGrp="1"/>
          </p:cNvSpPr>
          <p:nvPr>
            <p:ph type="dt" sz="half" idx="10"/>
          </p:nvPr>
        </p:nvSpPr>
        <p:spPr/>
        <p:txBody>
          <a:bodyPr/>
          <a:lstStyle>
            <a:lvl1pPr>
              <a:defRPr/>
            </a:lvl1pPr>
          </a:lstStyle>
          <a:p>
            <a:pPr>
              <a:defRPr/>
            </a:pPr>
            <a:fld id="{AE07836A-729C-49EC-9033-C30CCCAB95DA}" type="datetimeFigureOut">
              <a:rPr lang="en-US"/>
              <a:pPr>
                <a:defRPr/>
              </a:pPr>
              <a:t>4/22/2021</a:t>
            </a:fld>
            <a:endParaRPr lang="en-US"/>
          </a:p>
        </p:txBody>
      </p:sp>
      <p:sp>
        <p:nvSpPr>
          <p:cNvPr id="9" name="Footer Placeholder 4">
            <a:extLst>
              <a:ext uri="{FF2B5EF4-FFF2-40B4-BE49-F238E27FC236}">
                <a16:creationId xmlns:a16="http://schemas.microsoft.com/office/drawing/2014/main" id="{51222D66-8509-40B4-B8C3-602731908D69}"/>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5">
            <a:extLst>
              <a:ext uri="{FF2B5EF4-FFF2-40B4-BE49-F238E27FC236}">
                <a16:creationId xmlns:a16="http://schemas.microsoft.com/office/drawing/2014/main" id="{56FCD7F6-FA3C-4703-A283-CDEC0E245EE5}"/>
              </a:ext>
            </a:extLst>
          </p:cNvPr>
          <p:cNvSpPr>
            <a:spLocks noGrp="1"/>
          </p:cNvSpPr>
          <p:nvPr>
            <p:ph type="sldNum" sz="quarter" idx="12"/>
          </p:nvPr>
        </p:nvSpPr>
        <p:spPr/>
        <p:txBody>
          <a:bodyPr/>
          <a:lstStyle>
            <a:lvl1pPr>
              <a:defRPr/>
            </a:lvl1pPr>
          </a:lstStyle>
          <a:p>
            <a:fld id="{B8508982-4531-489E-8CBE-818291F902F8}" type="slidenum">
              <a:rPr lang="en-US" altLang="en-US"/>
              <a:pPr/>
              <a:t>‹#›</a:t>
            </a:fld>
            <a:endParaRPr lang="en-US" altLang="en-US"/>
          </a:p>
        </p:txBody>
      </p:sp>
    </p:spTree>
    <p:extLst>
      <p:ext uri="{BB962C8B-B14F-4D97-AF65-F5344CB8AC3E}">
        <p14:creationId xmlns:p14="http://schemas.microsoft.com/office/powerpoint/2010/main" val="1889634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A7E364-E067-4164-8C37-A632C19544B7}"/>
              </a:ext>
            </a:extLst>
          </p:cNvPr>
          <p:cNvSpPr>
            <a:spLocks noGrp="1"/>
          </p:cNvSpPr>
          <p:nvPr>
            <p:ph type="dt" sz="half" idx="10"/>
          </p:nvPr>
        </p:nvSpPr>
        <p:spPr/>
        <p:txBody>
          <a:bodyPr/>
          <a:lstStyle>
            <a:lvl1pPr>
              <a:defRPr/>
            </a:lvl1pPr>
          </a:lstStyle>
          <a:p>
            <a:pPr>
              <a:defRPr/>
            </a:pPr>
            <a:fld id="{33231F80-201A-4B74-AD2B-60896B06E2C5}" type="datetimeFigureOut">
              <a:rPr lang="en-US"/>
              <a:pPr>
                <a:defRPr/>
              </a:pPr>
              <a:t>4/22/2021</a:t>
            </a:fld>
            <a:endParaRPr lang="en-US"/>
          </a:p>
        </p:txBody>
      </p:sp>
      <p:sp>
        <p:nvSpPr>
          <p:cNvPr id="5" name="Footer Placeholder 4">
            <a:extLst>
              <a:ext uri="{FF2B5EF4-FFF2-40B4-BE49-F238E27FC236}">
                <a16:creationId xmlns:a16="http://schemas.microsoft.com/office/drawing/2014/main" id="{CFD1A440-DE5F-44DB-BDCA-E52FD1D89C9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D460BEE-15A7-4136-9548-43CB7C8AB052}"/>
              </a:ext>
            </a:extLst>
          </p:cNvPr>
          <p:cNvSpPr>
            <a:spLocks noGrp="1"/>
          </p:cNvSpPr>
          <p:nvPr>
            <p:ph type="sldNum" sz="quarter" idx="12"/>
          </p:nvPr>
        </p:nvSpPr>
        <p:spPr/>
        <p:txBody>
          <a:bodyPr/>
          <a:lstStyle>
            <a:lvl1pPr>
              <a:defRPr/>
            </a:lvl1pPr>
          </a:lstStyle>
          <a:p>
            <a:fld id="{D03A684B-2AF5-4C9A-8E15-C1F39D674BB1}" type="slidenum">
              <a:rPr lang="en-US" altLang="en-US"/>
              <a:pPr/>
              <a:t>‹#›</a:t>
            </a:fld>
            <a:endParaRPr lang="en-US" altLang="en-US"/>
          </a:p>
        </p:txBody>
      </p:sp>
    </p:spTree>
    <p:extLst>
      <p:ext uri="{BB962C8B-B14F-4D97-AF65-F5344CB8AC3E}">
        <p14:creationId xmlns:p14="http://schemas.microsoft.com/office/powerpoint/2010/main" val="620143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AFDF674-7FC8-426C-B944-A2F2CA0CA9BC}"/>
              </a:ext>
            </a:extLst>
          </p:cNvPr>
          <p:cNvSpPr>
            <a:spLocks noGrp="1"/>
          </p:cNvSpPr>
          <p:nvPr>
            <p:ph type="dt" sz="half" idx="10"/>
          </p:nvPr>
        </p:nvSpPr>
        <p:spPr/>
        <p:txBody>
          <a:bodyPr/>
          <a:lstStyle>
            <a:lvl1pPr>
              <a:defRPr/>
            </a:lvl1pPr>
          </a:lstStyle>
          <a:p>
            <a:pPr>
              <a:defRPr/>
            </a:pPr>
            <a:fld id="{CC46B848-C69F-44AC-8668-4E9561196624}" type="datetimeFigureOut">
              <a:rPr lang="en-US"/>
              <a:pPr>
                <a:defRPr/>
              </a:pPr>
              <a:t>4/22/2021</a:t>
            </a:fld>
            <a:endParaRPr lang="en-US"/>
          </a:p>
        </p:txBody>
      </p:sp>
      <p:sp>
        <p:nvSpPr>
          <p:cNvPr id="5" name="Footer Placeholder 4">
            <a:extLst>
              <a:ext uri="{FF2B5EF4-FFF2-40B4-BE49-F238E27FC236}">
                <a16:creationId xmlns:a16="http://schemas.microsoft.com/office/drawing/2014/main" id="{C92F9898-1F29-4269-9F76-36CB5EB42E2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573D172-E221-4CF6-A6FF-7C211DF888A9}"/>
              </a:ext>
            </a:extLst>
          </p:cNvPr>
          <p:cNvSpPr>
            <a:spLocks noGrp="1"/>
          </p:cNvSpPr>
          <p:nvPr>
            <p:ph type="sldNum" sz="quarter" idx="12"/>
          </p:nvPr>
        </p:nvSpPr>
        <p:spPr/>
        <p:txBody>
          <a:bodyPr/>
          <a:lstStyle>
            <a:lvl1pPr>
              <a:defRPr/>
            </a:lvl1pPr>
          </a:lstStyle>
          <a:p>
            <a:fld id="{14FEFAF5-2F7F-403F-B9E3-8377C2FEAF84}" type="slidenum">
              <a:rPr lang="en-US" altLang="en-US"/>
              <a:pPr/>
              <a:t>‹#›</a:t>
            </a:fld>
            <a:endParaRPr lang="en-US" altLang="en-US"/>
          </a:p>
        </p:txBody>
      </p:sp>
    </p:spTree>
    <p:extLst>
      <p:ext uri="{BB962C8B-B14F-4D97-AF65-F5344CB8AC3E}">
        <p14:creationId xmlns:p14="http://schemas.microsoft.com/office/powerpoint/2010/main" val="3907640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143000" y="731520"/>
            <a:ext cx="64008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5DBEA4C-8FDB-4F61-806F-C9EA3250B1F5}"/>
              </a:ext>
            </a:extLst>
          </p:cNvPr>
          <p:cNvSpPr>
            <a:spLocks noGrp="1"/>
          </p:cNvSpPr>
          <p:nvPr>
            <p:ph type="dt" sz="half" idx="14"/>
          </p:nvPr>
        </p:nvSpPr>
        <p:spPr/>
        <p:txBody>
          <a:bodyPr/>
          <a:lstStyle>
            <a:lvl1pPr>
              <a:defRPr/>
            </a:lvl1pPr>
          </a:lstStyle>
          <a:p>
            <a:pPr>
              <a:defRPr/>
            </a:pPr>
            <a:fld id="{E8649DD5-7AEC-4E59-B86A-C478E6BC3482}" type="datetimeFigureOut">
              <a:rPr lang="en-US"/>
              <a:pPr>
                <a:defRPr/>
              </a:pPr>
              <a:t>4/22/2021</a:t>
            </a:fld>
            <a:endParaRPr lang="en-US"/>
          </a:p>
        </p:txBody>
      </p:sp>
      <p:sp>
        <p:nvSpPr>
          <p:cNvPr id="5" name="Footer Placeholder 4">
            <a:extLst>
              <a:ext uri="{FF2B5EF4-FFF2-40B4-BE49-F238E27FC236}">
                <a16:creationId xmlns:a16="http://schemas.microsoft.com/office/drawing/2014/main" id="{70EC4E9A-89C9-4800-B45F-2660B31E30D6}"/>
              </a:ext>
            </a:extLst>
          </p:cNvPr>
          <p:cNvSpPr>
            <a:spLocks noGrp="1"/>
          </p:cNvSpPr>
          <p:nvPr>
            <p:ph type="ftr" sz="quarter" idx="15"/>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6B7C5E4-BC63-4F03-97B0-A233A614ADC2}"/>
              </a:ext>
            </a:extLst>
          </p:cNvPr>
          <p:cNvSpPr>
            <a:spLocks noGrp="1"/>
          </p:cNvSpPr>
          <p:nvPr>
            <p:ph type="sldNum" sz="quarter" idx="16"/>
          </p:nvPr>
        </p:nvSpPr>
        <p:spPr/>
        <p:txBody>
          <a:bodyPr/>
          <a:lstStyle>
            <a:lvl1pPr>
              <a:defRPr/>
            </a:lvl1pPr>
          </a:lstStyle>
          <a:p>
            <a:fld id="{CF6BC599-2C1C-45D5-A4F8-05DFAD7A39E4}" type="slidenum">
              <a:rPr lang="en-US" altLang="en-US"/>
              <a:pPr/>
              <a:t>‹#›</a:t>
            </a:fld>
            <a:endParaRPr lang="en-US" altLang="en-US"/>
          </a:p>
        </p:txBody>
      </p:sp>
    </p:spTree>
    <p:extLst>
      <p:ext uri="{BB962C8B-B14F-4D97-AF65-F5344CB8AC3E}">
        <p14:creationId xmlns:p14="http://schemas.microsoft.com/office/powerpoint/2010/main" val="4277077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94E95AF-523D-40C5-A899-D97A7C65C6B6}"/>
              </a:ext>
            </a:extLst>
          </p:cNvPr>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a:extLst>
              <a:ext uri="{FF2B5EF4-FFF2-40B4-BE49-F238E27FC236}">
                <a16:creationId xmlns:a16="http://schemas.microsoft.com/office/drawing/2014/main" id="{8404A10A-407F-47AB-8DA9-ECAF93BEF4D4}"/>
              </a:ext>
            </a:extLst>
          </p:cNvPr>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a:extLst>
              <a:ext uri="{FF2B5EF4-FFF2-40B4-BE49-F238E27FC236}">
                <a16:creationId xmlns:a16="http://schemas.microsoft.com/office/drawing/2014/main" id="{F20C1325-7084-4B1F-8AB7-B313963A5930}"/>
              </a:ext>
            </a:extLst>
          </p:cNvPr>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6">
            <a:extLst>
              <a:ext uri="{FF2B5EF4-FFF2-40B4-BE49-F238E27FC236}">
                <a16:creationId xmlns:a16="http://schemas.microsoft.com/office/drawing/2014/main" id="{D0EB37DF-83F6-480E-9370-6E7219243877}"/>
              </a:ext>
            </a:extLst>
          </p:cNvPr>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a:extLst>
              <a:ext uri="{FF2B5EF4-FFF2-40B4-BE49-F238E27FC236}">
                <a16:creationId xmlns:a16="http://schemas.microsoft.com/office/drawing/2014/main" id="{F2ABD627-47DF-432C-A161-9874BE9BA3AB}"/>
              </a:ext>
            </a:extLst>
          </p:cNvPr>
          <p:cNvSpPr>
            <a:spLocks noGrp="1"/>
          </p:cNvSpPr>
          <p:nvPr>
            <p:ph type="dt" sz="half" idx="10"/>
          </p:nvPr>
        </p:nvSpPr>
        <p:spPr/>
        <p:txBody>
          <a:bodyPr/>
          <a:lstStyle>
            <a:lvl1pPr>
              <a:defRPr/>
            </a:lvl1pPr>
          </a:lstStyle>
          <a:p>
            <a:pPr>
              <a:defRPr/>
            </a:pPr>
            <a:fld id="{D3C1D121-DE64-4CBD-B91F-65E35C1774F6}" type="datetimeFigureOut">
              <a:rPr lang="en-US"/>
              <a:pPr>
                <a:defRPr/>
              </a:pPr>
              <a:t>4/22/2021</a:t>
            </a:fld>
            <a:endParaRPr lang="en-US"/>
          </a:p>
        </p:txBody>
      </p:sp>
      <p:sp>
        <p:nvSpPr>
          <p:cNvPr id="9" name="Footer Placeholder 4">
            <a:extLst>
              <a:ext uri="{FF2B5EF4-FFF2-40B4-BE49-F238E27FC236}">
                <a16:creationId xmlns:a16="http://schemas.microsoft.com/office/drawing/2014/main" id="{352B000C-352E-41DC-9A1F-D6CA73680A91}"/>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5">
            <a:extLst>
              <a:ext uri="{FF2B5EF4-FFF2-40B4-BE49-F238E27FC236}">
                <a16:creationId xmlns:a16="http://schemas.microsoft.com/office/drawing/2014/main" id="{8FBDC9B3-554A-4266-872C-0F00280A7639}"/>
              </a:ext>
            </a:extLst>
          </p:cNvPr>
          <p:cNvSpPr>
            <a:spLocks noGrp="1"/>
          </p:cNvSpPr>
          <p:nvPr>
            <p:ph type="sldNum" sz="quarter" idx="12"/>
          </p:nvPr>
        </p:nvSpPr>
        <p:spPr/>
        <p:txBody>
          <a:bodyPr/>
          <a:lstStyle>
            <a:lvl1pPr>
              <a:defRPr/>
            </a:lvl1pPr>
          </a:lstStyle>
          <a:p>
            <a:fld id="{37CA37A0-9AC5-4ADE-9131-F25B6D281A1E}" type="slidenum">
              <a:rPr lang="en-US" altLang="en-US"/>
              <a:pPr/>
              <a:t>‹#›</a:t>
            </a:fld>
            <a:endParaRPr lang="en-US" altLang="en-US"/>
          </a:p>
        </p:txBody>
      </p:sp>
    </p:spTree>
    <p:extLst>
      <p:ext uri="{BB962C8B-B14F-4D97-AF65-F5344CB8AC3E}">
        <p14:creationId xmlns:p14="http://schemas.microsoft.com/office/powerpoint/2010/main" val="929068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142999" y="731519"/>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731520"/>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13F9B1C-74F9-403E-9F47-9C8E0D8EBFC2}"/>
              </a:ext>
            </a:extLst>
          </p:cNvPr>
          <p:cNvSpPr>
            <a:spLocks noGrp="1"/>
          </p:cNvSpPr>
          <p:nvPr>
            <p:ph type="dt" sz="half" idx="15"/>
          </p:nvPr>
        </p:nvSpPr>
        <p:spPr/>
        <p:txBody>
          <a:bodyPr/>
          <a:lstStyle>
            <a:lvl1pPr>
              <a:defRPr/>
            </a:lvl1pPr>
          </a:lstStyle>
          <a:p>
            <a:pPr>
              <a:defRPr/>
            </a:pPr>
            <a:fld id="{E725BD0C-FEC2-434D-9837-B74FF20ED920}" type="datetimeFigureOut">
              <a:rPr lang="en-US"/>
              <a:pPr>
                <a:defRPr/>
              </a:pPr>
              <a:t>4/22/2021</a:t>
            </a:fld>
            <a:endParaRPr lang="en-US"/>
          </a:p>
        </p:txBody>
      </p:sp>
      <p:sp>
        <p:nvSpPr>
          <p:cNvPr id="6" name="Footer Placeholder 4">
            <a:extLst>
              <a:ext uri="{FF2B5EF4-FFF2-40B4-BE49-F238E27FC236}">
                <a16:creationId xmlns:a16="http://schemas.microsoft.com/office/drawing/2014/main" id="{52EB54AF-F31E-4D77-8642-109B9554076B}"/>
              </a:ext>
            </a:extLst>
          </p:cNvPr>
          <p:cNvSpPr>
            <a:spLocks noGrp="1"/>
          </p:cNvSpPr>
          <p:nvPr>
            <p:ph type="ftr" sz="quarter" idx="16"/>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36B361F-D7F0-487A-A6E1-C464071DD9A7}"/>
              </a:ext>
            </a:extLst>
          </p:cNvPr>
          <p:cNvSpPr>
            <a:spLocks noGrp="1"/>
          </p:cNvSpPr>
          <p:nvPr>
            <p:ph type="sldNum" sz="quarter" idx="17"/>
          </p:nvPr>
        </p:nvSpPr>
        <p:spPr/>
        <p:txBody>
          <a:bodyPr/>
          <a:lstStyle>
            <a:lvl1pPr>
              <a:defRPr/>
            </a:lvl1pPr>
          </a:lstStyle>
          <a:p>
            <a:fld id="{2F617D0C-2EB0-4BE2-BF03-F5EEB1044426}" type="slidenum">
              <a:rPr lang="en-US" altLang="en-US"/>
              <a:pPr/>
              <a:t>‹#›</a:t>
            </a:fld>
            <a:endParaRPr lang="en-US" altLang="en-US"/>
          </a:p>
        </p:txBody>
      </p:sp>
    </p:spTree>
    <p:extLst>
      <p:ext uri="{BB962C8B-B14F-4D97-AF65-F5344CB8AC3E}">
        <p14:creationId xmlns:p14="http://schemas.microsoft.com/office/powerpoint/2010/main" val="3729404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
        <p:nvSpPr>
          <p:cNvPr id="7" name="Date Placeholder 3">
            <a:extLst>
              <a:ext uri="{FF2B5EF4-FFF2-40B4-BE49-F238E27FC236}">
                <a16:creationId xmlns:a16="http://schemas.microsoft.com/office/drawing/2014/main" id="{A8302519-19FB-4249-A938-4134B2AD03B2}"/>
              </a:ext>
            </a:extLst>
          </p:cNvPr>
          <p:cNvSpPr>
            <a:spLocks noGrp="1"/>
          </p:cNvSpPr>
          <p:nvPr>
            <p:ph type="dt" sz="half" idx="10"/>
          </p:nvPr>
        </p:nvSpPr>
        <p:spPr/>
        <p:txBody>
          <a:bodyPr/>
          <a:lstStyle>
            <a:lvl1pPr>
              <a:defRPr/>
            </a:lvl1pPr>
          </a:lstStyle>
          <a:p>
            <a:pPr>
              <a:defRPr/>
            </a:pPr>
            <a:fld id="{188D8F3E-6BDD-4F50-9298-D87850D090A7}" type="datetimeFigureOut">
              <a:rPr lang="en-US"/>
              <a:pPr>
                <a:defRPr/>
              </a:pPr>
              <a:t>4/22/2021</a:t>
            </a:fld>
            <a:endParaRPr lang="en-US"/>
          </a:p>
        </p:txBody>
      </p:sp>
      <p:sp>
        <p:nvSpPr>
          <p:cNvPr id="8" name="Footer Placeholder 4">
            <a:extLst>
              <a:ext uri="{FF2B5EF4-FFF2-40B4-BE49-F238E27FC236}">
                <a16:creationId xmlns:a16="http://schemas.microsoft.com/office/drawing/2014/main" id="{1DB1724B-A735-48BC-96D7-A0CBE2CAADF5}"/>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BAB84153-2E05-4D02-981A-3BD9A8A3D857}"/>
              </a:ext>
            </a:extLst>
          </p:cNvPr>
          <p:cNvSpPr>
            <a:spLocks noGrp="1"/>
          </p:cNvSpPr>
          <p:nvPr>
            <p:ph type="sldNum" sz="quarter" idx="12"/>
          </p:nvPr>
        </p:nvSpPr>
        <p:spPr/>
        <p:txBody>
          <a:bodyPr/>
          <a:lstStyle>
            <a:lvl1pPr>
              <a:defRPr/>
            </a:lvl1pPr>
          </a:lstStyle>
          <a:p>
            <a:fld id="{3062BACB-0660-4491-B547-2065B7CD87E4}" type="slidenum">
              <a:rPr lang="en-US" altLang="en-US"/>
              <a:pPr/>
              <a:t>‹#›</a:t>
            </a:fld>
            <a:endParaRPr lang="en-US" altLang="en-US"/>
          </a:p>
        </p:txBody>
      </p:sp>
    </p:spTree>
    <p:extLst>
      <p:ext uri="{BB962C8B-B14F-4D97-AF65-F5344CB8AC3E}">
        <p14:creationId xmlns:p14="http://schemas.microsoft.com/office/powerpoint/2010/main" val="3587413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636686EF-E7A7-4B2B-B7A4-82A234B09655}"/>
              </a:ext>
            </a:extLst>
          </p:cNvPr>
          <p:cNvSpPr>
            <a:spLocks noGrp="1"/>
          </p:cNvSpPr>
          <p:nvPr>
            <p:ph type="dt" sz="half" idx="10"/>
          </p:nvPr>
        </p:nvSpPr>
        <p:spPr/>
        <p:txBody>
          <a:bodyPr/>
          <a:lstStyle>
            <a:lvl1pPr>
              <a:defRPr/>
            </a:lvl1pPr>
          </a:lstStyle>
          <a:p>
            <a:pPr>
              <a:defRPr/>
            </a:pPr>
            <a:fld id="{BBAAC6AD-7A89-4AB3-A3AF-2904BA2E8DAA}" type="datetimeFigureOut">
              <a:rPr lang="en-US"/>
              <a:pPr>
                <a:defRPr/>
              </a:pPr>
              <a:t>4/22/2021</a:t>
            </a:fld>
            <a:endParaRPr lang="en-US"/>
          </a:p>
        </p:txBody>
      </p:sp>
      <p:sp>
        <p:nvSpPr>
          <p:cNvPr id="4" name="Footer Placeholder 4">
            <a:extLst>
              <a:ext uri="{FF2B5EF4-FFF2-40B4-BE49-F238E27FC236}">
                <a16:creationId xmlns:a16="http://schemas.microsoft.com/office/drawing/2014/main" id="{8749FC4D-A364-479B-8462-782BDFC1E470}"/>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3166AE01-CCAA-44EC-AD48-091B21D2E0E7}"/>
              </a:ext>
            </a:extLst>
          </p:cNvPr>
          <p:cNvSpPr>
            <a:spLocks noGrp="1"/>
          </p:cNvSpPr>
          <p:nvPr>
            <p:ph type="sldNum" sz="quarter" idx="12"/>
          </p:nvPr>
        </p:nvSpPr>
        <p:spPr/>
        <p:txBody>
          <a:bodyPr/>
          <a:lstStyle>
            <a:lvl1pPr>
              <a:defRPr/>
            </a:lvl1pPr>
          </a:lstStyle>
          <a:p>
            <a:fld id="{2E62906B-4C1A-4E76-861F-2A7F318C8A03}" type="slidenum">
              <a:rPr lang="en-US" altLang="en-US"/>
              <a:pPr/>
              <a:t>‹#›</a:t>
            </a:fld>
            <a:endParaRPr lang="en-US" altLang="en-US"/>
          </a:p>
        </p:txBody>
      </p:sp>
    </p:spTree>
    <p:extLst>
      <p:ext uri="{BB962C8B-B14F-4D97-AF65-F5344CB8AC3E}">
        <p14:creationId xmlns:p14="http://schemas.microsoft.com/office/powerpoint/2010/main" val="1004763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1DD2D56-B1F4-4E50-99D5-8BD9091CA023}"/>
              </a:ext>
            </a:extLst>
          </p:cNvPr>
          <p:cNvSpPr>
            <a:spLocks noGrp="1"/>
          </p:cNvSpPr>
          <p:nvPr>
            <p:ph type="dt" sz="half" idx="10"/>
          </p:nvPr>
        </p:nvSpPr>
        <p:spPr/>
        <p:txBody>
          <a:bodyPr/>
          <a:lstStyle>
            <a:lvl1pPr>
              <a:defRPr/>
            </a:lvl1pPr>
          </a:lstStyle>
          <a:p>
            <a:pPr>
              <a:defRPr/>
            </a:pPr>
            <a:fld id="{C5EBB45A-4C11-4CE0-A305-9F983D09F084}" type="datetimeFigureOut">
              <a:rPr lang="en-US"/>
              <a:pPr>
                <a:defRPr/>
              </a:pPr>
              <a:t>4/22/2021</a:t>
            </a:fld>
            <a:endParaRPr lang="en-US"/>
          </a:p>
        </p:txBody>
      </p:sp>
      <p:sp>
        <p:nvSpPr>
          <p:cNvPr id="3" name="Footer Placeholder 4">
            <a:extLst>
              <a:ext uri="{FF2B5EF4-FFF2-40B4-BE49-F238E27FC236}">
                <a16:creationId xmlns:a16="http://schemas.microsoft.com/office/drawing/2014/main" id="{93807B66-D6FA-4E51-BB65-BBD538ECAA21}"/>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F792F7F9-5B6F-44F5-BAB2-84597EF23C46}"/>
              </a:ext>
            </a:extLst>
          </p:cNvPr>
          <p:cNvSpPr>
            <a:spLocks noGrp="1"/>
          </p:cNvSpPr>
          <p:nvPr>
            <p:ph type="sldNum" sz="quarter" idx="12"/>
          </p:nvPr>
        </p:nvSpPr>
        <p:spPr/>
        <p:txBody>
          <a:bodyPr/>
          <a:lstStyle>
            <a:lvl1pPr>
              <a:defRPr/>
            </a:lvl1pPr>
          </a:lstStyle>
          <a:p>
            <a:fld id="{9E924A2C-DEDA-4E88-8085-CFE6742D6915}" type="slidenum">
              <a:rPr lang="en-US" altLang="en-US"/>
              <a:pPr/>
              <a:t>‹#›</a:t>
            </a:fld>
            <a:endParaRPr lang="en-US" altLang="en-US"/>
          </a:p>
        </p:txBody>
      </p:sp>
    </p:spTree>
    <p:extLst>
      <p:ext uri="{BB962C8B-B14F-4D97-AF65-F5344CB8AC3E}">
        <p14:creationId xmlns:p14="http://schemas.microsoft.com/office/powerpoint/2010/main" val="3085195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lstStyle>
            <a:lvl1pPr marL="228600" indent="-228600" algn="l">
              <a:defRPr sz="2800" b="1">
                <a:effectLst/>
              </a:defRPr>
            </a:lvl1pPr>
          </a:lstStyle>
          <a:p>
            <a:r>
              <a:rPr lang="en-US"/>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AFC02CC7-81A8-4775-8CE6-F1E28ECBE193}"/>
              </a:ext>
            </a:extLst>
          </p:cNvPr>
          <p:cNvSpPr>
            <a:spLocks noGrp="1"/>
          </p:cNvSpPr>
          <p:nvPr>
            <p:ph type="dt" sz="half" idx="10"/>
          </p:nvPr>
        </p:nvSpPr>
        <p:spPr/>
        <p:txBody>
          <a:bodyPr/>
          <a:lstStyle>
            <a:lvl1pPr>
              <a:defRPr/>
            </a:lvl1pPr>
          </a:lstStyle>
          <a:p>
            <a:pPr>
              <a:defRPr/>
            </a:pPr>
            <a:fld id="{FF01AC38-E079-46E4-BC73-688D0145C84D}" type="datetimeFigureOut">
              <a:rPr lang="en-US"/>
              <a:pPr>
                <a:defRPr/>
              </a:pPr>
              <a:t>4/22/2021</a:t>
            </a:fld>
            <a:endParaRPr lang="en-US"/>
          </a:p>
        </p:txBody>
      </p:sp>
      <p:sp>
        <p:nvSpPr>
          <p:cNvPr id="6" name="Footer Placeholder 4">
            <a:extLst>
              <a:ext uri="{FF2B5EF4-FFF2-40B4-BE49-F238E27FC236}">
                <a16:creationId xmlns:a16="http://schemas.microsoft.com/office/drawing/2014/main" id="{7DDBB506-C901-479C-B634-5574EA68FD4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C27C5E2-D653-4953-A725-8B07FA82994E}"/>
              </a:ext>
            </a:extLst>
          </p:cNvPr>
          <p:cNvSpPr>
            <a:spLocks noGrp="1"/>
          </p:cNvSpPr>
          <p:nvPr>
            <p:ph type="sldNum" sz="quarter" idx="12"/>
          </p:nvPr>
        </p:nvSpPr>
        <p:spPr/>
        <p:txBody>
          <a:bodyPr/>
          <a:lstStyle>
            <a:lvl1pPr>
              <a:defRPr/>
            </a:lvl1pPr>
          </a:lstStyle>
          <a:p>
            <a:fld id="{DE14FDFC-E032-42B0-B327-183BF985ECFE}" type="slidenum">
              <a:rPr lang="en-US" altLang="en-US"/>
              <a:pPr/>
              <a:t>‹#›</a:t>
            </a:fld>
            <a:endParaRPr lang="en-US" altLang="en-US"/>
          </a:p>
        </p:txBody>
      </p:sp>
    </p:spTree>
    <p:extLst>
      <p:ext uri="{BB962C8B-B14F-4D97-AF65-F5344CB8AC3E}">
        <p14:creationId xmlns:p14="http://schemas.microsoft.com/office/powerpoint/2010/main" val="2331267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93781E8-1470-4189-B640-7EF2ED81D05C}"/>
              </a:ext>
            </a:extLst>
          </p:cNvPr>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a:extLst>
              <a:ext uri="{FF2B5EF4-FFF2-40B4-BE49-F238E27FC236}">
                <a16:creationId xmlns:a16="http://schemas.microsoft.com/office/drawing/2014/main" id="{842680BB-8323-455A-8D68-AF7512AAE077}"/>
              </a:ext>
            </a:extLst>
          </p:cNvPr>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a:extLst>
              <a:ext uri="{FF2B5EF4-FFF2-40B4-BE49-F238E27FC236}">
                <a16:creationId xmlns:a16="http://schemas.microsoft.com/office/drawing/2014/main" id="{AD40F603-A8FC-40CF-BA4A-E2862705D529}"/>
              </a:ext>
            </a:extLst>
          </p:cNvPr>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Oval 7">
            <a:extLst>
              <a:ext uri="{FF2B5EF4-FFF2-40B4-BE49-F238E27FC236}">
                <a16:creationId xmlns:a16="http://schemas.microsoft.com/office/drawing/2014/main" id="{5C121D37-5F3F-4C36-978C-981D145731C3}"/>
              </a:ext>
            </a:extLst>
          </p:cNvPr>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727268" y="4464421"/>
            <a:ext cx="6383538" cy="1143000"/>
          </a:xfrm>
        </p:spPr>
        <p:txBody>
          <a:bodyPr anchor="b"/>
          <a:lstStyle>
            <a:lvl1pPr algn="l">
              <a:defRPr sz="4600" b="1"/>
            </a:lvl1pPr>
          </a:lstStyle>
          <a:p>
            <a:r>
              <a:rPr lang="en-US"/>
              <a:t>Click to edit Master title style</a:t>
            </a:r>
            <a:endParaRPr lang="en-US" dirty="0"/>
          </a:p>
        </p:txBody>
      </p:sp>
      <p:sp>
        <p:nvSpPr>
          <p:cNvPr id="9" name="Date Placeholder 4">
            <a:extLst>
              <a:ext uri="{FF2B5EF4-FFF2-40B4-BE49-F238E27FC236}">
                <a16:creationId xmlns:a16="http://schemas.microsoft.com/office/drawing/2014/main" id="{54BC826E-C74C-4808-90CE-9EFC1381FE2B}"/>
              </a:ext>
            </a:extLst>
          </p:cNvPr>
          <p:cNvSpPr>
            <a:spLocks noGrp="1"/>
          </p:cNvSpPr>
          <p:nvPr>
            <p:ph type="dt" sz="half" idx="10"/>
          </p:nvPr>
        </p:nvSpPr>
        <p:spPr/>
        <p:txBody>
          <a:bodyPr/>
          <a:lstStyle>
            <a:lvl1pPr>
              <a:defRPr/>
            </a:lvl1pPr>
          </a:lstStyle>
          <a:p>
            <a:pPr>
              <a:defRPr/>
            </a:pPr>
            <a:fld id="{12BCD885-B632-4542-82FA-437CBE866EB7}" type="datetimeFigureOut">
              <a:rPr lang="en-US"/>
              <a:pPr>
                <a:defRPr/>
              </a:pPr>
              <a:t>4/22/2021</a:t>
            </a:fld>
            <a:endParaRPr lang="en-US"/>
          </a:p>
        </p:txBody>
      </p:sp>
      <p:sp>
        <p:nvSpPr>
          <p:cNvPr id="10" name="Footer Placeholder 5">
            <a:extLst>
              <a:ext uri="{FF2B5EF4-FFF2-40B4-BE49-F238E27FC236}">
                <a16:creationId xmlns:a16="http://schemas.microsoft.com/office/drawing/2014/main" id="{34C3C5C4-656A-4381-8BF5-E81C542A062E}"/>
              </a:ext>
            </a:extLst>
          </p:cNvPr>
          <p:cNvSpPr>
            <a:spLocks noGrp="1"/>
          </p:cNvSpPr>
          <p:nvPr>
            <p:ph type="ftr" sz="quarter" idx="11"/>
          </p:nvPr>
        </p:nvSpPr>
        <p:spPr/>
        <p:txBody>
          <a:bodyPr/>
          <a:lstStyle>
            <a:lvl1pPr>
              <a:defRPr/>
            </a:lvl1pPr>
          </a:lstStyle>
          <a:p>
            <a:pPr>
              <a:defRPr/>
            </a:pPr>
            <a:endParaRPr lang="en-US"/>
          </a:p>
        </p:txBody>
      </p:sp>
      <p:sp>
        <p:nvSpPr>
          <p:cNvPr id="11" name="Slide Number Placeholder 6">
            <a:extLst>
              <a:ext uri="{FF2B5EF4-FFF2-40B4-BE49-F238E27FC236}">
                <a16:creationId xmlns:a16="http://schemas.microsoft.com/office/drawing/2014/main" id="{E893D62A-D6DD-4FC9-8DF0-C2D7E10B6B63}"/>
              </a:ext>
            </a:extLst>
          </p:cNvPr>
          <p:cNvSpPr>
            <a:spLocks noGrp="1"/>
          </p:cNvSpPr>
          <p:nvPr>
            <p:ph type="sldNum" sz="quarter" idx="12"/>
          </p:nvPr>
        </p:nvSpPr>
        <p:spPr/>
        <p:txBody>
          <a:bodyPr/>
          <a:lstStyle>
            <a:lvl1pPr>
              <a:defRPr/>
            </a:lvl1pPr>
          </a:lstStyle>
          <a:p>
            <a:fld id="{39D2CAFB-9941-4FB9-8BE8-41FAEBCA3E34}" type="slidenum">
              <a:rPr lang="en-US" altLang="en-US"/>
              <a:pPr/>
              <a:t>‹#›</a:t>
            </a:fld>
            <a:endParaRPr lang="en-US" altLang="en-US"/>
          </a:p>
        </p:txBody>
      </p:sp>
    </p:spTree>
    <p:extLst>
      <p:ext uri="{BB962C8B-B14F-4D97-AF65-F5344CB8AC3E}">
        <p14:creationId xmlns:p14="http://schemas.microsoft.com/office/powerpoint/2010/main" val="227513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01D507C-F783-4756-A6DF-1AAECE372815}"/>
              </a:ext>
            </a:extLst>
          </p:cNvPr>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a:extLst>
              <a:ext uri="{FF2B5EF4-FFF2-40B4-BE49-F238E27FC236}">
                <a16:creationId xmlns:a16="http://schemas.microsoft.com/office/drawing/2014/main" id="{6C4E1571-E117-4FA8-A63A-42C87C3D9CC8}"/>
              </a:ext>
            </a:extLst>
          </p:cNvPr>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a:extLst>
              <a:ext uri="{FF2B5EF4-FFF2-40B4-BE49-F238E27FC236}">
                <a16:creationId xmlns:a16="http://schemas.microsoft.com/office/drawing/2014/main" id="{26C835B7-EF0F-43AF-B5FD-7E4B57584467}"/>
              </a:ext>
            </a:extLst>
          </p:cNvPr>
          <p:cNvSpPr/>
          <p:nvPr/>
        </p:nvSpPr>
        <p:spPr>
          <a:xfrm>
            <a:off x="0" y="3768725"/>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Oval 9">
            <a:extLst>
              <a:ext uri="{FF2B5EF4-FFF2-40B4-BE49-F238E27FC236}">
                <a16:creationId xmlns:a16="http://schemas.microsoft.com/office/drawing/2014/main" id="{21A5FB03-4EC4-47C1-9E85-EB6311F533ED}"/>
              </a:ext>
            </a:extLst>
          </p:cNvPr>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a:extLst>
              <a:ext uri="{FF2B5EF4-FFF2-40B4-BE49-F238E27FC236}">
                <a16:creationId xmlns:a16="http://schemas.microsoft.com/office/drawing/2014/main" id="{497A9268-3B6F-4FB2-A05F-378861890190}"/>
              </a:ext>
            </a:extLst>
          </p:cNvPr>
          <p:cNvSpPr>
            <a:spLocks noGrp="1"/>
          </p:cNvSpPr>
          <p:nvPr>
            <p:ph type="title"/>
          </p:nvPr>
        </p:nvSpPr>
        <p:spPr>
          <a:xfrm>
            <a:off x="1793875" y="4371975"/>
            <a:ext cx="6511925" cy="1143000"/>
          </a:xfrm>
          <a:prstGeom prst="rect">
            <a:avLst/>
          </a:prstGeom>
          <a:effectLst/>
        </p:spPr>
        <p:txBody>
          <a:bodyPr vert="horz" lIns="91440" tIns="45720" rIns="91440" bIns="45720" rtlCol="0" anchor="t" anchorCtr="0">
            <a:noAutofit/>
          </a:bodyPr>
          <a:lstStyle/>
          <a:p>
            <a:r>
              <a:rPr lang="en-US"/>
              <a:t>Click to edit Master title style</a:t>
            </a:r>
            <a:endParaRPr lang="en-US" dirty="0"/>
          </a:p>
        </p:txBody>
      </p:sp>
      <p:sp>
        <p:nvSpPr>
          <p:cNvPr id="1037" name="Text Placeholder 2">
            <a:extLst>
              <a:ext uri="{FF2B5EF4-FFF2-40B4-BE49-F238E27FC236}">
                <a16:creationId xmlns:a16="http://schemas.microsoft.com/office/drawing/2014/main" id="{C1A1C200-D6AF-4250-94FF-00DAA01151ED}"/>
              </a:ext>
            </a:extLst>
          </p:cNvPr>
          <p:cNvSpPr>
            <a:spLocks noGrp="1"/>
          </p:cNvSpPr>
          <p:nvPr>
            <p:ph type="body" idx="1"/>
          </p:nvPr>
        </p:nvSpPr>
        <p:spPr bwMode="auto">
          <a:xfrm>
            <a:off x="1143000" y="731838"/>
            <a:ext cx="6400800"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082B88FD-26CD-4C7F-900C-38911F398601}"/>
              </a:ext>
            </a:extLst>
          </p:cNvPr>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fontAlgn="auto">
              <a:spcBef>
                <a:spcPts val="0"/>
              </a:spcBef>
              <a:spcAft>
                <a:spcPts val="0"/>
              </a:spcAft>
              <a:defRPr sz="1100" b="1">
                <a:solidFill>
                  <a:schemeClr val="tx1">
                    <a:lumMod val="50000"/>
                    <a:lumOff val="50000"/>
                  </a:schemeClr>
                </a:solidFill>
                <a:latin typeface="+mn-lt"/>
                <a:cs typeface="+mn-cs"/>
              </a:defRPr>
            </a:lvl1pPr>
          </a:lstStyle>
          <a:p>
            <a:pPr>
              <a:defRPr/>
            </a:pPr>
            <a:fld id="{AB9F869C-9FBD-4D5C-A19E-68856CC3863D}" type="datetimeFigureOut">
              <a:rPr lang="en-US"/>
              <a:pPr>
                <a:defRPr/>
              </a:pPr>
              <a:t>4/22/2021</a:t>
            </a:fld>
            <a:endParaRPr lang="en-US"/>
          </a:p>
        </p:txBody>
      </p:sp>
      <p:sp>
        <p:nvSpPr>
          <p:cNvPr id="5" name="Footer Placeholder 4">
            <a:extLst>
              <a:ext uri="{FF2B5EF4-FFF2-40B4-BE49-F238E27FC236}">
                <a16:creationId xmlns:a16="http://schemas.microsoft.com/office/drawing/2014/main" id="{6A975932-0B1D-4247-B447-22B53B43F712}"/>
              </a:ext>
            </a:extLst>
          </p:cNvPr>
          <p:cNvSpPr>
            <a:spLocks noGrp="1"/>
          </p:cNvSpPr>
          <p:nvPr>
            <p:ph type="ftr" sz="quarter" idx="3"/>
          </p:nvPr>
        </p:nvSpPr>
        <p:spPr>
          <a:xfrm>
            <a:off x="457200" y="6172200"/>
            <a:ext cx="3352800" cy="365125"/>
          </a:xfrm>
          <a:prstGeom prst="rect">
            <a:avLst/>
          </a:prstGeom>
        </p:spPr>
        <p:txBody>
          <a:bodyPr vert="horz" lIns="91440" tIns="45720" rIns="91440" bIns="45720" rtlCol="0" anchor="ctr"/>
          <a:lstStyle>
            <a:lvl1pPr algn="l" fontAlgn="auto">
              <a:spcBef>
                <a:spcPts val="0"/>
              </a:spcBef>
              <a:spcAft>
                <a:spcPts val="0"/>
              </a:spcAft>
              <a:defRPr sz="1100" b="1">
                <a:solidFill>
                  <a:schemeClr val="tx1">
                    <a:lumMod val="50000"/>
                    <a:lumOff val="50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9261F84A-C0C1-4284-B510-578823550A05}"/>
              </a:ext>
            </a:extLst>
          </p:cNvPr>
          <p:cNvSpPr>
            <a:spLocks noGrp="1"/>
          </p:cNvSpPr>
          <p:nvPr>
            <p:ph type="sldNum" sz="quarter" idx="4"/>
          </p:nvPr>
        </p:nvSpPr>
        <p:spPr>
          <a:xfrm>
            <a:off x="3810000" y="6172200"/>
            <a:ext cx="1828800" cy="365125"/>
          </a:xfrm>
          <a:prstGeom prst="rect">
            <a:avLst/>
          </a:prstGeom>
        </p:spPr>
        <p:txBody>
          <a:bodyPr vert="horz" wrap="square" lIns="91440" tIns="45720" rIns="91440" bIns="45720" numCol="1" anchor="ctr" anchorCtr="0" compatLnSpc="1">
            <a:prstTxWarp prst="textNoShape">
              <a:avLst/>
            </a:prstTxWarp>
          </a:bodyPr>
          <a:lstStyle>
            <a:lvl1pPr algn="ctr">
              <a:defRPr sz="1200" b="1">
                <a:solidFill>
                  <a:srgbClr val="7F7F7F"/>
                </a:solidFill>
              </a:defRPr>
            </a:lvl1pPr>
          </a:lstStyle>
          <a:p>
            <a:fld id="{67192DEB-3F45-4A86-9F4B-3E0BC389EC41}"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97" r:id="rId1"/>
    <p:sldLayoutId id="2147483689" r:id="rId2"/>
    <p:sldLayoutId id="2147483698" r:id="rId3"/>
    <p:sldLayoutId id="2147483690" r:id="rId4"/>
    <p:sldLayoutId id="2147483691" r:id="rId5"/>
    <p:sldLayoutId id="2147483692" r:id="rId6"/>
    <p:sldLayoutId id="2147483693" r:id="rId7"/>
    <p:sldLayoutId id="2147483694" r:id="rId8"/>
    <p:sldLayoutId id="2147483699" r:id="rId9"/>
    <p:sldLayoutId id="2147483695" r:id="rId10"/>
    <p:sldLayoutId id="2147483696" r:id="rId11"/>
  </p:sldLayoutIdLst>
  <p:txStyles>
    <p:titleStyle>
      <a:lvl1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itchFamily="34" charset="0"/>
        </a:defRPr>
      </a:lvl2pPr>
      <a:lvl3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itchFamily="34" charset="0"/>
        </a:defRPr>
      </a:lvl3pPr>
      <a:lvl4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itchFamily="34" charset="0"/>
        </a:defRPr>
      </a:lvl4pPr>
      <a:lvl5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563" algn="l" rtl="0" eaLnBrk="0" fontAlgn="base" hangingPunct="0">
        <a:spcBef>
          <a:spcPct val="20000"/>
        </a:spcBef>
        <a:spcAft>
          <a:spcPts val="300"/>
        </a:spcAft>
        <a:buClr>
          <a:srgbClr val="C3260C"/>
        </a:buClr>
        <a:buSzPct val="130000"/>
        <a:buFont typeface="Georgia" panose="02040502050405020303" pitchFamily="18" charset="0"/>
        <a:buChar char="*"/>
        <a:defRPr sz="2200" kern="1200">
          <a:solidFill>
            <a:srgbClr val="404040"/>
          </a:solidFill>
          <a:latin typeface="+mn-lt"/>
          <a:ea typeface="+mn-ea"/>
          <a:cs typeface="+mn-cs"/>
        </a:defRPr>
      </a:lvl1pPr>
      <a:lvl2pPr marL="547688" indent="-182563" algn="l" rtl="0" eaLnBrk="0" fontAlgn="base" hangingPunct="0">
        <a:spcBef>
          <a:spcPct val="20000"/>
        </a:spcBef>
        <a:spcAft>
          <a:spcPts val="300"/>
        </a:spcAft>
        <a:buClr>
          <a:srgbClr val="C3260C"/>
        </a:buClr>
        <a:buSzPct val="130000"/>
        <a:buFont typeface="Georgia" panose="02040502050405020303" pitchFamily="18" charset="0"/>
        <a:buChar char="*"/>
        <a:defRPr sz="2000" kern="1200">
          <a:solidFill>
            <a:srgbClr val="404040"/>
          </a:solidFill>
          <a:latin typeface="+mn-lt"/>
          <a:ea typeface="+mn-ea"/>
          <a:cs typeface="+mn-cs"/>
        </a:defRPr>
      </a:lvl2pPr>
      <a:lvl3pPr marL="822325" indent="-182563" algn="l" rtl="0" eaLnBrk="0" fontAlgn="base" hangingPunct="0">
        <a:spcBef>
          <a:spcPct val="20000"/>
        </a:spcBef>
        <a:spcAft>
          <a:spcPts val="300"/>
        </a:spcAft>
        <a:buClr>
          <a:srgbClr val="C3260C"/>
        </a:buClr>
        <a:buSzPct val="130000"/>
        <a:buFont typeface="Georgia" panose="02040502050405020303" pitchFamily="18" charset="0"/>
        <a:buChar char="*"/>
        <a:defRPr kern="1200">
          <a:solidFill>
            <a:srgbClr val="404040"/>
          </a:solidFill>
          <a:latin typeface="+mn-lt"/>
          <a:ea typeface="+mn-ea"/>
          <a:cs typeface="+mn-cs"/>
        </a:defRPr>
      </a:lvl3pPr>
      <a:lvl4pPr marL="1096963" indent="-182563" algn="l" rtl="0" eaLnBrk="0" fontAlgn="base" hangingPunct="0">
        <a:spcBef>
          <a:spcPct val="20000"/>
        </a:spcBef>
        <a:spcAft>
          <a:spcPts val="300"/>
        </a:spcAft>
        <a:buClr>
          <a:srgbClr val="C3260C"/>
        </a:buClr>
        <a:buSzPct val="130000"/>
        <a:buFont typeface="Georgia" panose="02040502050405020303" pitchFamily="18" charset="0"/>
        <a:buChar char="*"/>
        <a:defRPr sz="1600" kern="1200">
          <a:solidFill>
            <a:srgbClr val="404040"/>
          </a:solidFill>
          <a:latin typeface="+mn-lt"/>
          <a:ea typeface="+mn-ea"/>
          <a:cs typeface="+mn-cs"/>
        </a:defRPr>
      </a:lvl4pPr>
      <a:lvl5pPr marL="1389063" indent="-182563" algn="l" rtl="0" eaLnBrk="0" fontAlgn="base" hangingPunct="0">
        <a:spcBef>
          <a:spcPct val="20000"/>
        </a:spcBef>
        <a:spcAft>
          <a:spcPts val="300"/>
        </a:spcAft>
        <a:buClr>
          <a:srgbClr val="C3260C"/>
        </a:buClr>
        <a:buSzPct val="130000"/>
        <a:buFont typeface="Georgia" panose="02040502050405020303"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hyperlink" Target="http://www.delawareonline.com/story/news/education/2014/03/29/award-seeks-put-stem-teachers-pedestal/7059133/" TargetMode="External"/><Relationship Id="rId2" Type="http://schemas.openxmlformats.org/officeDocument/2006/relationships/hyperlink" Target="http://delawarestem.org/news/junior-achievement-partners-stem-council-dow-chemical#overlay-context=news/stem-education-gets-boost"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90FBF6E-76CE-416E-B274-46C58E952397}"/>
              </a:ext>
            </a:extLst>
          </p:cNvPr>
          <p:cNvSpPr>
            <a:spLocks noGrp="1"/>
          </p:cNvSpPr>
          <p:nvPr>
            <p:ph type="subTitle" idx="1"/>
          </p:nvPr>
        </p:nvSpPr>
        <p:spPr>
          <a:xfrm>
            <a:off x="2663825" y="4748213"/>
            <a:ext cx="4346575" cy="661987"/>
          </a:xfrm>
        </p:spPr>
        <p:txBody>
          <a:bodyPr rtlCol="0">
            <a:normAutofit fontScale="92500"/>
          </a:bodyPr>
          <a:lstStyle/>
          <a:p>
            <a:pPr eaLnBrk="1" fontAlgn="auto" hangingPunct="1">
              <a:buClr>
                <a:schemeClr val="accent6">
                  <a:lumMod val="75000"/>
                </a:schemeClr>
              </a:buClr>
              <a:defRPr/>
            </a:pPr>
            <a:r>
              <a:rPr lang="en-US" dirty="0"/>
              <a:t>Past, Present, &amp; Key to our Future</a:t>
            </a:r>
          </a:p>
        </p:txBody>
      </p:sp>
      <p:sp>
        <p:nvSpPr>
          <p:cNvPr id="2" name="Title 1">
            <a:extLst>
              <a:ext uri="{FF2B5EF4-FFF2-40B4-BE49-F238E27FC236}">
                <a16:creationId xmlns:a16="http://schemas.microsoft.com/office/drawing/2014/main" id="{071322EB-989D-479C-A944-EE4A9983390D}"/>
              </a:ext>
            </a:extLst>
          </p:cNvPr>
          <p:cNvSpPr>
            <a:spLocks noGrp="1"/>
          </p:cNvSpPr>
          <p:nvPr>
            <p:ph type="ctrTitle"/>
          </p:nvPr>
        </p:nvSpPr>
        <p:spPr>
          <a:xfrm>
            <a:off x="1752600" y="3200401"/>
            <a:ext cx="5943600" cy="1447800"/>
          </a:xfrm>
        </p:spPr>
        <p:txBody>
          <a:bodyPr/>
          <a:lstStyle/>
          <a:p>
            <a:pPr marL="182880" indent="0" eaLnBrk="1" fontAlgn="auto" hangingPunct="1">
              <a:spcAft>
                <a:spcPts val="0"/>
              </a:spcAft>
              <a:buClr>
                <a:schemeClr val="accent6">
                  <a:lumMod val="75000"/>
                </a:schemeClr>
              </a:buClr>
              <a:buFont typeface="Georgia" panose="02040502050405020303" pitchFamily="18" charset="0"/>
              <a:buNone/>
              <a:defRPr/>
            </a:pPr>
            <a:r>
              <a:rPr lang="en-US" dirty="0"/>
              <a:t>Delaware STEM</a:t>
            </a:r>
          </a:p>
        </p:txBody>
      </p:sp>
      <p:pic>
        <p:nvPicPr>
          <p:cNvPr id="5124" name="Picture 4">
            <a:extLst>
              <a:ext uri="{FF2B5EF4-FFF2-40B4-BE49-F238E27FC236}">
                <a16:creationId xmlns:a16="http://schemas.microsoft.com/office/drawing/2014/main" id="{D1C72974-93BF-4874-B3F6-2F3BB81CB0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896714">
            <a:off x="6729413" y="460375"/>
            <a:ext cx="1630362" cy="120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FB8502C8-B165-4DA0-845F-9A8189B95A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718504">
            <a:off x="2484244" y="1352618"/>
            <a:ext cx="1807340" cy="594520"/>
          </a:xfrm>
          <a:prstGeom prst="rect">
            <a:avLst/>
          </a:prstGeom>
          <a:gradFill flip="none" rotWithShape="1">
            <a:gsLst>
              <a:gs pos="0">
                <a:srgbClr val="AD0101">
                  <a:tint val="66000"/>
                  <a:satMod val="160000"/>
                  <a:alpha val="21000"/>
                </a:srgbClr>
              </a:gs>
              <a:gs pos="50000">
                <a:srgbClr val="AD0101">
                  <a:tint val="44500"/>
                  <a:satMod val="160000"/>
                </a:srgbClr>
              </a:gs>
              <a:gs pos="100000">
                <a:srgbClr val="AD0101">
                  <a:tint val="23500"/>
                  <a:satMod val="160000"/>
                </a:srgbClr>
              </a:gs>
            </a:gsLst>
            <a:lin ang="2700000" scaled="1"/>
            <a:tileRect/>
          </a:gradFill>
          <a:effectLst>
            <a:glow rad="1612900">
              <a:srgbClr val="726056">
                <a:satMod val="175000"/>
                <a:alpha val="25000"/>
              </a:srgbClr>
            </a:glow>
            <a:softEdge rad="31750"/>
          </a:effectLst>
        </p:spPr>
      </p:pic>
      <p:pic>
        <p:nvPicPr>
          <p:cNvPr id="5126" name="Picture 5">
            <a:extLst>
              <a:ext uri="{FF2B5EF4-FFF2-40B4-BE49-F238E27FC236}">
                <a16:creationId xmlns:a16="http://schemas.microsoft.com/office/drawing/2014/main" id="{4581AF67-A1FD-49EF-8DBB-E6CA9EAA6E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98575">
            <a:off x="4953000" y="2062163"/>
            <a:ext cx="1057275" cy="779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7" name="Picture 7">
            <a:extLst>
              <a:ext uri="{FF2B5EF4-FFF2-40B4-BE49-F238E27FC236}">
                <a16:creationId xmlns:a16="http://schemas.microsoft.com/office/drawing/2014/main" id="{953FC696-76EA-45F7-8AFA-7B34D5D508E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137434">
            <a:off x="7796213" y="3581400"/>
            <a:ext cx="126841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8">
            <a:extLst>
              <a:ext uri="{FF2B5EF4-FFF2-40B4-BE49-F238E27FC236}">
                <a16:creationId xmlns:a16="http://schemas.microsoft.com/office/drawing/2014/main" id="{38BC56A9-6A2F-4127-BEF6-50F5AB22CC7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878359">
            <a:off x="290513" y="550863"/>
            <a:ext cx="1714500" cy="1216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9" name="Picture 9">
            <a:extLst>
              <a:ext uri="{FF2B5EF4-FFF2-40B4-BE49-F238E27FC236}">
                <a16:creationId xmlns:a16="http://schemas.microsoft.com/office/drawing/2014/main" id="{0507BF08-E675-4306-948C-65955F4B773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541519">
            <a:off x="260350" y="5870575"/>
            <a:ext cx="1081088" cy="681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30" name="Picture 11">
            <a:extLst>
              <a:ext uri="{FF2B5EF4-FFF2-40B4-BE49-F238E27FC236}">
                <a16:creationId xmlns:a16="http://schemas.microsoft.com/office/drawing/2014/main" id="{829FCD7A-6A98-48C5-A221-0FA4BE1E980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841777">
            <a:off x="5897563" y="5511800"/>
            <a:ext cx="3095625" cy="920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31" name="Picture 12">
            <a:extLst>
              <a:ext uri="{FF2B5EF4-FFF2-40B4-BE49-F238E27FC236}">
                <a16:creationId xmlns:a16="http://schemas.microsoft.com/office/drawing/2014/main" id="{ED9AA817-5E35-47A6-819C-C7B76BF0910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928906">
            <a:off x="52388" y="3797300"/>
            <a:ext cx="1719262" cy="709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29811-BEEA-4CE6-87BC-D7A9F5AD162F}"/>
              </a:ext>
            </a:extLst>
          </p:cNvPr>
          <p:cNvSpPr>
            <a:spLocks noGrp="1"/>
          </p:cNvSpPr>
          <p:nvPr>
            <p:ph type="title"/>
          </p:nvPr>
        </p:nvSpPr>
        <p:spPr>
          <a:xfrm>
            <a:off x="228600" y="3124200"/>
            <a:ext cx="8839200" cy="838200"/>
          </a:xfrm>
        </p:spPr>
        <p:txBody>
          <a:bodyPr/>
          <a:lstStyle/>
          <a:p>
            <a:pPr marL="320040" indent="-320040" algn="l" eaLnBrk="1" fontAlgn="auto" hangingPunct="1">
              <a:spcAft>
                <a:spcPts val="0"/>
              </a:spcAft>
              <a:buClr>
                <a:schemeClr val="accent6">
                  <a:lumMod val="75000"/>
                </a:schemeClr>
              </a:buClr>
              <a:defRPr/>
            </a:pPr>
            <a:r>
              <a:rPr lang="en-US" sz="2000" dirty="0">
                <a:effectLst>
                  <a:outerShdw blurRad="38100" dist="38100" dir="2700000" algn="tl">
                    <a:srgbClr val="000000">
                      <a:alpha val="43137"/>
                    </a:srgbClr>
                  </a:outerShdw>
                  <a:reflection blurRad="6350" stA="55000" endA="300" endPos="45500" dir="5400000" sy="-100000" algn="bl" rotWithShape="0"/>
                </a:effectLst>
              </a:rPr>
              <a:t>Teachers are on the front lines of education—the success of reform lies heartily in their hands.</a:t>
            </a:r>
            <a:br>
              <a:rPr lang="en-US" sz="2000" dirty="0">
                <a:effectLst>
                  <a:outerShdw blurRad="38100" dist="38100" dir="2700000" algn="tl">
                    <a:srgbClr val="000000">
                      <a:alpha val="43137"/>
                    </a:srgbClr>
                  </a:outerShdw>
                  <a:reflection blurRad="6350" stA="55000" endA="300" endPos="45500" dir="5400000" sy="-100000" algn="bl" rotWithShape="0"/>
                </a:effectLst>
              </a:rPr>
            </a:br>
            <a:br>
              <a:rPr lang="en-US" sz="2000" dirty="0">
                <a:effectLst>
                  <a:outerShdw blurRad="38100" dist="38100" dir="2700000" algn="tl">
                    <a:srgbClr val="000000">
                      <a:alpha val="43137"/>
                    </a:srgbClr>
                  </a:outerShdw>
                  <a:reflection blurRad="6350" stA="55000" endA="300" endPos="45500" dir="5400000" sy="-100000" algn="bl" rotWithShape="0"/>
                </a:effectLst>
              </a:rPr>
            </a:br>
            <a:r>
              <a:rPr lang="en-US" sz="2000" dirty="0">
                <a:effectLst>
                  <a:outerShdw blurRad="38100" dist="38100" dir="2700000" algn="tl">
                    <a:srgbClr val="000000">
                      <a:alpha val="43137"/>
                    </a:srgbClr>
                  </a:outerShdw>
                  <a:reflection blurRad="6350" stA="55000" endA="300" endPos="45500" dir="5400000" sy="-100000" algn="bl" rotWithShape="0"/>
                </a:effectLst>
              </a:rPr>
              <a:t>	</a:t>
            </a:r>
            <a:br>
              <a:rPr lang="en-US" sz="2000" dirty="0">
                <a:effectLst>
                  <a:outerShdw blurRad="38100" dist="38100" dir="2700000" algn="tl">
                    <a:srgbClr val="000000">
                      <a:alpha val="43137"/>
                    </a:srgbClr>
                  </a:outerShdw>
                  <a:reflection blurRad="6350" stA="55000" endA="300" endPos="45500" dir="5400000" sy="-100000" algn="bl" rotWithShape="0"/>
                </a:effectLst>
              </a:rPr>
            </a:br>
            <a:r>
              <a:rPr lang="en-US" sz="2000" dirty="0">
                <a:effectLst>
                  <a:outerShdw blurRad="38100" dist="38100" dir="2700000" algn="tl">
                    <a:srgbClr val="000000">
                      <a:alpha val="43137"/>
                    </a:srgbClr>
                  </a:outerShdw>
                  <a:reflection blurRad="6350" stA="55000" endA="300" endPos="45500" dir="5400000" sy="-100000" algn="bl" rotWithShape="0"/>
                </a:effectLst>
              </a:rPr>
              <a:t>	</a:t>
            </a:r>
          </a:p>
        </p:txBody>
      </p:sp>
      <p:pic>
        <p:nvPicPr>
          <p:cNvPr id="14339" name="Picture 2">
            <a:extLst>
              <a:ext uri="{FF2B5EF4-FFF2-40B4-BE49-F238E27FC236}">
                <a16:creationId xmlns:a16="http://schemas.microsoft.com/office/drawing/2014/main" id="{4379153E-12D3-45B3-AD5D-AA052AA82D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457200"/>
            <a:ext cx="4906963" cy="236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a:extLst>
              <a:ext uri="{FF2B5EF4-FFF2-40B4-BE49-F238E27FC236}">
                <a16:creationId xmlns:a16="http://schemas.microsoft.com/office/drawing/2014/main" id="{A91C561C-BDBF-425A-992E-24E2BA693D59}"/>
              </a:ext>
            </a:extLst>
          </p:cNvPr>
          <p:cNvSpPr txBox="1"/>
          <p:nvPr/>
        </p:nvSpPr>
        <p:spPr>
          <a:xfrm>
            <a:off x="304800" y="4267200"/>
            <a:ext cx="8610600" cy="2862263"/>
          </a:xfrm>
          <a:prstGeom prst="rect">
            <a:avLst/>
          </a:prstGeom>
          <a:noFill/>
        </p:spPr>
        <p:txBody>
          <a:bodyPr>
            <a:spAutoFit/>
          </a:bodyPr>
          <a:lstStyle/>
          <a:p>
            <a:pPr fontAlgn="auto">
              <a:spcBef>
                <a:spcPts val="0"/>
              </a:spcBef>
              <a:spcAft>
                <a:spcPts val="0"/>
              </a:spcAft>
              <a:defRPr/>
            </a:pPr>
            <a:r>
              <a:rPr lang="en-US" dirty="0">
                <a:latin typeface="+mn-lt"/>
              </a:rPr>
              <a:t>High Quality Professional Development Opportunities</a:t>
            </a:r>
            <a:br>
              <a:rPr lang="en-US" dirty="0">
                <a:latin typeface="+mn-lt"/>
              </a:rPr>
            </a:br>
            <a:r>
              <a:rPr lang="en-US" dirty="0">
                <a:latin typeface="+mn-lt"/>
              </a:rPr>
              <a:t>	</a:t>
            </a:r>
            <a:br>
              <a:rPr lang="en-US" dirty="0">
                <a:latin typeface="+mn-lt"/>
              </a:rPr>
            </a:br>
            <a:r>
              <a:rPr lang="en-US" dirty="0">
                <a:latin typeface="+mn-lt"/>
              </a:rPr>
              <a:t>	DE NGSS Teacher Leader Program</a:t>
            </a:r>
            <a:br>
              <a:rPr lang="en-US" dirty="0">
                <a:latin typeface="+mn-lt"/>
              </a:rPr>
            </a:br>
            <a:r>
              <a:rPr lang="en-US" dirty="0">
                <a:latin typeface="+mn-lt"/>
              </a:rPr>
              <a:t>		Aligning Core Curriculum to NGSS</a:t>
            </a:r>
            <a:br>
              <a:rPr lang="en-US" dirty="0">
                <a:latin typeface="+mn-lt"/>
              </a:rPr>
            </a:br>
            <a:r>
              <a:rPr lang="en-US" dirty="0">
                <a:latin typeface="+mn-lt"/>
              </a:rPr>
              <a:t>		Developing Classroom Assessments</a:t>
            </a:r>
            <a:br>
              <a:rPr lang="en-US" dirty="0">
                <a:latin typeface="+mn-lt"/>
              </a:rPr>
            </a:br>
            <a:r>
              <a:rPr lang="en-US" dirty="0">
                <a:latin typeface="+mn-lt"/>
              </a:rPr>
              <a:t>		Identifying areas of Need in current Curriculum</a:t>
            </a:r>
            <a:br>
              <a:rPr lang="en-US" dirty="0">
                <a:latin typeface="+mn-lt"/>
              </a:rPr>
            </a:br>
            <a:r>
              <a:rPr lang="en-US" dirty="0">
                <a:latin typeface="+mn-lt"/>
              </a:rPr>
              <a:t>		Piloting new and/or revised materials</a:t>
            </a:r>
            <a:br>
              <a:rPr lang="en-US" dirty="0">
                <a:latin typeface="+mn-lt"/>
              </a:rPr>
            </a:br>
            <a:r>
              <a:rPr lang="en-US" dirty="0">
                <a:latin typeface="+mn-lt"/>
              </a:rPr>
              <a:t>		Providing District Personnel with Professional 				Development to spread the knowledge</a:t>
            </a:r>
            <a:br>
              <a:rPr lang="en-US" dirty="0">
                <a:effectLst>
                  <a:outerShdw blurRad="38100" dist="38100" dir="2700000" algn="tl">
                    <a:srgbClr val="000000">
                      <a:alpha val="43137"/>
                    </a:srgbClr>
                  </a:outerShdw>
                  <a:reflection blurRad="6350" stA="55000" endA="300" endPos="45500" dir="5400000" sy="-100000" algn="bl" rotWithShape="0"/>
                </a:effectLst>
                <a:latin typeface="+mn-lt"/>
                <a:cs typeface="+mn-cs"/>
              </a:rPr>
            </a:br>
            <a:endParaRPr lang="en-US" dirty="0">
              <a:latin typeface="+mn-lt"/>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4F26B-D088-44F2-BB31-568720C2AE7D}"/>
              </a:ext>
            </a:extLst>
          </p:cNvPr>
          <p:cNvSpPr>
            <a:spLocks noGrp="1"/>
          </p:cNvSpPr>
          <p:nvPr>
            <p:ph type="title"/>
          </p:nvPr>
        </p:nvSpPr>
        <p:spPr>
          <a:xfrm>
            <a:off x="304801" y="4372168"/>
            <a:ext cx="8001000" cy="1143000"/>
          </a:xfrm>
        </p:spPr>
        <p:txBody>
          <a:bodyPr/>
          <a:lstStyle/>
          <a:p>
            <a:pPr marL="320040" indent="-320040" algn="l" eaLnBrk="1" fontAlgn="auto" hangingPunct="1">
              <a:spcAft>
                <a:spcPts val="0"/>
              </a:spcAft>
              <a:buClr>
                <a:schemeClr val="accent6">
                  <a:lumMod val="75000"/>
                </a:schemeClr>
              </a:buClr>
              <a:defRPr/>
            </a:pPr>
            <a:r>
              <a:rPr lang="en-US" sz="3600" dirty="0"/>
              <a:t>Science Teacher Leader Program--Distributed Leadership at its Best</a:t>
            </a:r>
          </a:p>
        </p:txBody>
      </p:sp>
      <p:pic>
        <p:nvPicPr>
          <p:cNvPr id="15363" name="Picture 2">
            <a:extLst>
              <a:ext uri="{FF2B5EF4-FFF2-40B4-BE49-F238E27FC236}">
                <a16:creationId xmlns:a16="http://schemas.microsoft.com/office/drawing/2014/main" id="{99944B2D-A6C1-40A3-8327-61F65BD4B1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7025" y="1676400"/>
            <a:ext cx="3609975" cy="2847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4" name="Picture 3">
            <a:extLst>
              <a:ext uri="{FF2B5EF4-FFF2-40B4-BE49-F238E27FC236}">
                <a16:creationId xmlns:a16="http://schemas.microsoft.com/office/drawing/2014/main" id="{31A14888-2411-48D1-AB35-3EBDF97A72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134938"/>
            <a:ext cx="2166938" cy="233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5" name="Picture 4">
            <a:extLst>
              <a:ext uri="{FF2B5EF4-FFF2-40B4-BE49-F238E27FC236}">
                <a16:creationId xmlns:a16="http://schemas.microsoft.com/office/drawing/2014/main" id="{02145B56-1D56-4E70-B74F-0F79E80782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58750"/>
            <a:ext cx="2819400" cy="2533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a:extLst>
              <a:ext uri="{FF2B5EF4-FFF2-40B4-BE49-F238E27FC236}">
                <a16:creationId xmlns:a16="http://schemas.microsoft.com/office/drawing/2014/main" id="{54303766-F4DB-4A41-AC2E-26C658F86B7E}"/>
              </a:ext>
            </a:extLst>
          </p:cNvPr>
          <p:cNvSpPr>
            <a:spLocks noGrp="1"/>
          </p:cNvSpPr>
          <p:nvPr>
            <p:ph sz="quarter" idx="13"/>
          </p:nvPr>
        </p:nvSpPr>
        <p:spPr>
          <a:xfrm>
            <a:off x="228600" y="731838"/>
            <a:ext cx="2471738" cy="2316162"/>
          </a:xfrm>
        </p:spPr>
        <p:txBody>
          <a:bodyPr/>
          <a:lstStyle/>
          <a:p>
            <a:pPr eaLnBrk="1" hangingPunct="1"/>
            <a:r>
              <a:rPr lang="en-US" altLang="en-US"/>
              <a:t>Science Performances</a:t>
            </a:r>
          </a:p>
        </p:txBody>
      </p:sp>
      <p:grpSp>
        <p:nvGrpSpPr>
          <p:cNvPr id="16387" name="Group 14">
            <a:extLst>
              <a:ext uri="{FF2B5EF4-FFF2-40B4-BE49-F238E27FC236}">
                <a16:creationId xmlns:a16="http://schemas.microsoft.com/office/drawing/2014/main" id="{8D69BCC6-E757-4853-9EEF-FECDED648D18}"/>
              </a:ext>
            </a:extLst>
          </p:cNvPr>
          <p:cNvGrpSpPr>
            <a:grpSpLocks/>
          </p:cNvGrpSpPr>
          <p:nvPr/>
        </p:nvGrpSpPr>
        <p:grpSpPr bwMode="auto">
          <a:xfrm>
            <a:off x="0" y="76200"/>
            <a:ext cx="9144000" cy="6892925"/>
            <a:chOff x="304800" y="304800"/>
            <a:chExt cx="8572983" cy="6119149"/>
          </a:xfrm>
        </p:grpSpPr>
        <p:sp>
          <p:nvSpPr>
            <p:cNvPr id="5" name="Isosceles Triangle 4">
              <a:extLst>
                <a:ext uri="{FF2B5EF4-FFF2-40B4-BE49-F238E27FC236}">
                  <a16:creationId xmlns:a16="http://schemas.microsoft.com/office/drawing/2014/main" id="{079DAE3F-143F-4486-BDB1-972EEFC726F9}"/>
                </a:ext>
              </a:extLst>
            </p:cNvPr>
            <p:cNvSpPr/>
            <p:nvPr/>
          </p:nvSpPr>
          <p:spPr>
            <a:xfrm>
              <a:off x="304800" y="304800"/>
              <a:ext cx="8534286" cy="6096600"/>
            </a:xfrm>
            <a:prstGeom prst="triangle">
              <a:avLst/>
            </a:prstGeom>
            <a:solidFill>
              <a:srgbClr val="FF0000"/>
            </a:solidFill>
            <a:ln w="12700" cap="flat" cmpd="sng" algn="ctr">
              <a:solidFill>
                <a:srgbClr val="4F81BD">
                  <a:shade val="50000"/>
                </a:srgbClr>
              </a:solidFill>
              <a:prstDash val="solid"/>
            </a:ln>
            <a:effectLst/>
          </p:spPr>
          <p:txBody>
            <a:bodyPr anchor="ctr"/>
            <a:lstStyle/>
            <a:p>
              <a:pPr algn="ctr" fontAlgn="auto">
                <a:spcBef>
                  <a:spcPts val="0"/>
                </a:spcBef>
                <a:spcAft>
                  <a:spcPts val="0"/>
                </a:spcAft>
                <a:defRPr/>
              </a:pPr>
              <a:endParaRPr lang="en-US" kern="0" dirty="0">
                <a:solidFill>
                  <a:prstClr val="white"/>
                </a:solidFill>
                <a:latin typeface="Calibri"/>
                <a:cs typeface="+mn-cs"/>
              </a:endParaRPr>
            </a:p>
          </p:txBody>
        </p:sp>
        <p:sp>
          <p:nvSpPr>
            <p:cNvPr id="6" name="TextBox 3">
              <a:extLst>
                <a:ext uri="{FF2B5EF4-FFF2-40B4-BE49-F238E27FC236}">
                  <a16:creationId xmlns:a16="http://schemas.microsoft.com/office/drawing/2014/main" id="{BCF38C68-1D55-4A59-A8E4-0C3715B02B35}"/>
                </a:ext>
              </a:extLst>
            </p:cNvPr>
            <p:cNvSpPr txBox="1">
              <a:spLocks noChangeArrowheads="1"/>
            </p:cNvSpPr>
            <p:nvPr/>
          </p:nvSpPr>
          <p:spPr bwMode="auto">
            <a:xfrm>
              <a:off x="2836510" y="1213794"/>
              <a:ext cx="3433658" cy="156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auto" hangingPunct="1">
                <a:spcBef>
                  <a:spcPts val="0"/>
                </a:spcBef>
                <a:spcAft>
                  <a:spcPts val="0"/>
                </a:spcAft>
                <a:defRPr/>
              </a:pPr>
              <a:endParaRPr lang="en-US" sz="1800" b="1" kern="0" dirty="0">
                <a:solidFill>
                  <a:prstClr val="white"/>
                </a:solidFill>
              </a:endParaRPr>
            </a:p>
            <a:p>
              <a:pPr algn="ctr" eaLnBrk="1" fontAlgn="auto" hangingPunct="1">
                <a:spcBef>
                  <a:spcPts val="0"/>
                </a:spcBef>
                <a:spcAft>
                  <a:spcPts val="0"/>
                </a:spcAft>
                <a:defRPr/>
              </a:pPr>
              <a:r>
                <a:rPr lang="en-US" sz="1800" b="1" kern="0" dirty="0">
                  <a:solidFill>
                    <a:prstClr val="white"/>
                  </a:solidFill>
                </a:rPr>
                <a:t>Communicate </a:t>
              </a:r>
              <a:br>
                <a:rPr lang="en-US" sz="1800" b="1" kern="0" dirty="0">
                  <a:solidFill>
                    <a:prstClr val="white"/>
                  </a:solidFill>
                </a:rPr>
              </a:br>
              <a:r>
                <a:rPr lang="en-US" sz="1800" b="1" kern="0" dirty="0">
                  <a:solidFill>
                    <a:prstClr val="white"/>
                  </a:solidFill>
                </a:rPr>
                <a:t>Using </a:t>
              </a:r>
              <a:br>
                <a:rPr lang="en-US" sz="1800" b="1" kern="0" dirty="0">
                  <a:solidFill>
                    <a:prstClr val="white"/>
                  </a:solidFill>
                </a:rPr>
              </a:br>
              <a:r>
                <a:rPr lang="en-US" sz="1800" b="1" kern="0" dirty="0">
                  <a:solidFill>
                    <a:prstClr val="white"/>
                  </a:solidFill>
                </a:rPr>
                <a:t>Models </a:t>
              </a:r>
            </a:p>
            <a:p>
              <a:pPr algn="ctr" eaLnBrk="1" fontAlgn="auto" hangingPunct="1">
                <a:spcBef>
                  <a:spcPts val="0"/>
                </a:spcBef>
                <a:spcAft>
                  <a:spcPts val="0"/>
                </a:spcAft>
                <a:defRPr/>
              </a:pPr>
              <a:r>
                <a:rPr lang="en-US" sz="1800" b="1" kern="0" dirty="0">
                  <a:solidFill>
                    <a:prstClr val="white"/>
                  </a:solidFill>
                </a:rPr>
                <a:t>&amp;</a:t>
              </a:r>
            </a:p>
            <a:p>
              <a:pPr algn="ctr" eaLnBrk="1" fontAlgn="auto" hangingPunct="1">
                <a:spcBef>
                  <a:spcPts val="0"/>
                </a:spcBef>
                <a:spcAft>
                  <a:spcPts val="0"/>
                </a:spcAft>
                <a:defRPr/>
              </a:pPr>
              <a:r>
                <a:rPr lang="en-US" sz="1800" b="1" kern="0" dirty="0">
                  <a:solidFill>
                    <a:prstClr val="white"/>
                  </a:solidFill>
                </a:rPr>
                <a:t> </a:t>
              </a:r>
              <a:r>
                <a:rPr lang="en-US" sz="1600" b="1" kern="0" dirty="0">
                  <a:solidFill>
                    <a:prstClr val="white"/>
                  </a:solidFill>
                </a:rPr>
                <a:t>Arguments Supported by Evidence</a:t>
              </a:r>
              <a:endParaRPr lang="en-US" sz="1600" kern="0" dirty="0">
                <a:solidFill>
                  <a:prstClr val="white"/>
                </a:solidFill>
              </a:endParaRPr>
            </a:p>
          </p:txBody>
        </p:sp>
        <p:sp>
          <p:nvSpPr>
            <p:cNvPr id="7" name="Freeform 6">
              <a:extLst>
                <a:ext uri="{FF2B5EF4-FFF2-40B4-BE49-F238E27FC236}">
                  <a16:creationId xmlns:a16="http://schemas.microsoft.com/office/drawing/2014/main" id="{584C78DB-AE71-454E-9F1C-47E844D6E1EF}"/>
                </a:ext>
              </a:extLst>
            </p:cNvPr>
            <p:cNvSpPr/>
            <p:nvPr/>
          </p:nvSpPr>
          <p:spPr>
            <a:xfrm>
              <a:off x="2666836" y="3048693"/>
              <a:ext cx="3810215" cy="3328749"/>
            </a:xfrm>
            <a:custGeom>
              <a:avLst/>
              <a:gdLst>
                <a:gd name="connsiteX0" fmla="*/ 0 w 2835797"/>
                <a:gd name="connsiteY0" fmla="*/ 0 h 4074289"/>
                <a:gd name="connsiteX1" fmla="*/ 0 w 2835797"/>
                <a:gd name="connsiteY1" fmla="*/ 0 h 4074289"/>
                <a:gd name="connsiteX2" fmla="*/ 2835797 w 2835797"/>
                <a:gd name="connsiteY2" fmla="*/ 0 h 4074289"/>
                <a:gd name="connsiteX3" fmla="*/ 1435261 w 2835797"/>
                <a:gd name="connsiteY3" fmla="*/ 4074289 h 4074289"/>
                <a:gd name="connsiteX4" fmla="*/ 0 w 2835797"/>
                <a:gd name="connsiteY4" fmla="*/ 0 h 4074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5797" h="4074289">
                  <a:moveTo>
                    <a:pt x="0" y="0"/>
                  </a:moveTo>
                  <a:lnTo>
                    <a:pt x="0" y="0"/>
                  </a:lnTo>
                  <a:lnTo>
                    <a:pt x="2835797" y="0"/>
                  </a:lnTo>
                  <a:lnTo>
                    <a:pt x="1435261" y="4074289"/>
                  </a:lnTo>
                  <a:lnTo>
                    <a:pt x="0" y="0"/>
                  </a:lnTo>
                  <a:close/>
                </a:path>
              </a:pathLst>
            </a:custGeom>
            <a:solidFill>
              <a:srgbClr val="FBFB00"/>
            </a:solidFill>
            <a:ln w="25400" cap="flat" cmpd="sng" algn="ctr">
              <a:solidFill>
                <a:sysClr val="window" lastClr="FFFFFF"/>
              </a:solidFill>
              <a:prstDash val="solid"/>
            </a:ln>
            <a:effectLst/>
          </p:spPr>
          <p:txBody>
            <a:bodyPr anchor="ctr"/>
            <a:lstStyle/>
            <a:p>
              <a:pPr algn="ctr" fontAlgn="auto">
                <a:spcBef>
                  <a:spcPts val="0"/>
                </a:spcBef>
                <a:spcAft>
                  <a:spcPts val="0"/>
                </a:spcAft>
                <a:defRPr/>
              </a:pPr>
              <a:endParaRPr lang="en-US" kern="0">
                <a:solidFill>
                  <a:prstClr val="white"/>
                </a:solidFill>
                <a:latin typeface="Calibri"/>
                <a:cs typeface="+mn-cs"/>
              </a:endParaRPr>
            </a:p>
          </p:txBody>
        </p:sp>
        <p:sp>
          <p:nvSpPr>
            <p:cNvPr id="8" name="TextBox 8">
              <a:extLst>
                <a:ext uri="{FF2B5EF4-FFF2-40B4-BE49-F238E27FC236}">
                  <a16:creationId xmlns:a16="http://schemas.microsoft.com/office/drawing/2014/main" id="{DBC9BDB0-4217-48C5-B2B6-B19BAFCD71BF}"/>
                </a:ext>
              </a:extLst>
            </p:cNvPr>
            <p:cNvSpPr txBox="1">
              <a:spLocks noChangeArrowheads="1"/>
            </p:cNvSpPr>
            <p:nvPr/>
          </p:nvSpPr>
          <p:spPr bwMode="auto">
            <a:xfrm>
              <a:off x="3288973" y="3117748"/>
              <a:ext cx="2565941" cy="255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auto" hangingPunct="1">
                <a:spcBef>
                  <a:spcPts val="0"/>
                </a:spcBef>
                <a:spcAft>
                  <a:spcPts val="0"/>
                </a:spcAft>
                <a:defRPr/>
              </a:pPr>
              <a:r>
                <a:rPr lang="en-US" sz="1800" b="1" i="1" kern="0" dirty="0">
                  <a:solidFill>
                    <a:prstClr val="black"/>
                  </a:solidFill>
                </a:rPr>
                <a:t>Construct Explanations and Solve Problems for </a:t>
              </a:r>
              <a:r>
                <a:rPr lang="en-US" sz="1800" b="1" i="1" kern="0" dirty="0">
                  <a:solidFill>
                    <a:srgbClr val="33CC33"/>
                  </a:solidFill>
                </a:rPr>
                <a:t>Cause/Effect Relationships of Phenomena</a:t>
              </a:r>
              <a:br>
                <a:rPr lang="en-US" sz="1800" b="1" i="1" kern="0" dirty="0">
                  <a:solidFill>
                    <a:srgbClr val="33CC33"/>
                  </a:solidFill>
                </a:rPr>
              </a:br>
              <a:r>
                <a:rPr lang="en-US" sz="1800" b="1" i="1" kern="0" dirty="0">
                  <a:solidFill>
                    <a:srgbClr val="FF0000"/>
                  </a:solidFill>
                </a:rPr>
                <a:t>Using Core Ideas </a:t>
              </a:r>
            </a:p>
            <a:p>
              <a:pPr algn="ctr" eaLnBrk="1" fontAlgn="auto" hangingPunct="1">
                <a:spcBef>
                  <a:spcPts val="0"/>
                </a:spcBef>
                <a:spcAft>
                  <a:spcPts val="0"/>
                </a:spcAft>
                <a:defRPr/>
              </a:pPr>
              <a:r>
                <a:rPr lang="en-US" sz="1800" b="1" i="1" kern="0" dirty="0">
                  <a:solidFill>
                    <a:srgbClr val="33CC33"/>
                  </a:solidFill>
                </a:rPr>
                <a:t>And Patterns</a:t>
              </a:r>
              <a:endParaRPr lang="en-US" sz="1800" i="1" kern="0" dirty="0">
                <a:solidFill>
                  <a:srgbClr val="33CC33"/>
                </a:solidFill>
              </a:endParaRPr>
            </a:p>
            <a:p>
              <a:pPr algn="ctr" eaLnBrk="1" fontAlgn="auto" hangingPunct="1">
                <a:spcBef>
                  <a:spcPts val="0"/>
                </a:spcBef>
                <a:spcAft>
                  <a:spcPts val="0"/>
                </a:spcAft>
                <a:defRPr/>
              </a:pPr>
              <a:r>
                <a:rPr lang="en-US" sz="1800" b="1" i="1" kern="0" dirty="0">
                  <a:solidFill>
                    <a:prstClr val="black"/>
                  </a:solidFill>
                </a:rPr>
                <a:t>as  </a:t>
              </a:r>
            </a:p>
            <a:p>
              <a:pPr algn="ctr" eaLnBrk="1" fontAlgn="auto" hangingPunct="1">
                <a:spcBef>
                  <a:spcPts val="0"/>
                </a:spcBef>
                <a:spcAft>
                  <a:spcPts val="0"/>
                </a:spcAft>
                <a:defRPr/>
              </a:pPr>
              <a:r>
                <a:rPr lang="en-US" sz="1800" b="1" i="1" kern="0" dirty="0">
                  <a:solidFill>
                    <a:prstClr val="black"/>
                  </a:solidFill>
                </a:rPr>
                <a:t>Evidence</a:t>
              </a:r>
            </a:p>
          </p:txBody>
        </p:sp>
        <p:sp>
          <p:nvSpPr>
            <p:cNvPr id="9" name="Freeform 8">
              <a:extLst>
                <a:ext uri="{FF2B5EF4-FFF2-40B4-BE49-F238E27FC236}">
                  <a16:creationId xmlns:a16="http://schemas.microsoft.com/office/drawing/2014/main" id="{43B69CEC-1141-4201-AC71-72F15D4A6246}"/>
                </a:ext>
              </a:extLst>
            </p:cNvPr>
            <p:cNvSpPr/>
            <p:nvPr/>
          </p:nvSpPr>
          <p:spPr>
            <a:xfrm>
              <a:off x="324149" y="3044465"/>
              <a:ext cx="4282026" cy="3379484"/>
            </a:xfrm>
            <a:custGeom>
              <a:avLst/>
              <a:gdLst>
                <a:gd name="connsiteX0" fmla="*/ 2314937 w 4282633"/>
                <a:gd name="connsiteY0" fmla="*/ 0 h 3379807"/>
                <a:gd name="connsiteX1" fmla="*/ 4282633 w 4282633"/>
                <a:gd name="connsiteY1" fmla="*/ 3379807 h 3379807"/>
                <a:gd name="connsiteX2" fmla="*/ 0 w 4282633"/>
                <a:gd name="connsiteY2" fmla="*/ 3368233 h 3379807"/>
                <a:gd name="connsiteX3" fmla="*/ 2314937 w 4282633"/>
                <a:gd name="connsiteY3" fmla="*/ 0 h 3379807"/>
              </a:gdLst>
              <a:ahLst/>
              <a:cxnLst>
                <a:cxn ang="0">
                  <a:pos x="connsiteX0" y="connsiteY0"/>
                </a:cxn>
                <a:cxn ang="0">
                  <a:pos x="connsiteX1" y="connsiteY1"/>
                </a:cxn>
                <a:cxn ang="0">
                  <a:pos x="connsiteX2" y="connsiteY2"/>
                </a:cxn>
                <a:cxn ang="0">
                  <a:pos x="connsiteX3" y="connsiteY3"/>
                </a:cxn>
              </a:cxnLst>
              <a:rect l="l" t="t" r="r" b="b"/>
              <a:pathLst>
                <a:path w="4282633" h="3379807">
                  <a:moveTo>
                    <a:pt x="2314937" y="0"/>
                  </a:moveTo>
                  <a:lnTo>
                    <a:pt x="4282633" y="3379807"/>
                  </a:lnTo>
                  <a:lnTo>
                    <a:pt x="0" y="3368233"/>
                  </a:lnTo>
                  <a:lnTo>
                    <a:pt x="2314937" y="0"/>
                  </a:lnTo>
                  <a:close/>
                </a:path>
              </a:pathLst>
            </a:custGeom>
            <a:solidFill>
              <a:srgbClr val="0000FF"/>
            </a:solidFill>
            <a:ln w="25400" cap="flat" cmpd="sng" algn="ctr">
              <a:solidFill>
                <a:sysClr val="window" lastClr="FFFFFF"/>
              </a:solidFill>
              <a:prstDash val="solid"/>
            </a:ln>
            <a:effectLst/>
          </p:spPr>
          <p:txBody>
            <a:bodyPr anchor="ctr"/>
            <a:lstStyle/>
            <a:p>
              <a:pPr algn="ctr" fontAlgn="auto">
                <a:spcBef>
                  <a:spcPts val="0"/>
                </a:spcBef>
                <a:spcAft>
                  <a:spcPts val="0"/>
                </a:spcAft>
                <a:defRPr/>
              </a:pPr>
              <a:endParaRPr lang="en-US" kern="0">
                <a:solidFill>
                  <a:srgbClr val="1F497D">
                    <a:lumMod val="20000"/>
                    <a:lumOff val="80000"/>
                  </a:srgbClr>
                </a:solidFill>
                <a:latin typeface="Calibri"/>
                <a:cs typeface="+mn-cs"/>
              </a:endParaRPr>
            </a:p>
          </p:txBody>
        </p:sp>
        <p:sp>
          <p:nvSpPr>
            <p:cNvPr id="10" name="TextBox 9">
              <a:extLst>
                <a:ext uri="{FF2B5EF4-FFF2-40B4-BE49-F238E27FC236}">
                  <a16:creationId xmlns:a16="http://schemas.microsoft.com/office/drawing/2014/main" id="{FEF8D18F-CA04-4467-8B36-A7667554334A}"/>
                </a:ext>
              </a:extLst>
            </p:cNvPr>
            <p:cNvSpPr txBox="1">
              <a:spLocks noChangeArrowheads="1"/>
            </p:cNvSpPr>
            <p:nvPr/>
          </p:nvSpPr>
          <p:spPr bwMode="auto">
            <a:xfrm>
              <a:off x="959681" y="4443893"/>
              <a:ext cx="3226776" cy="181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auto" hangingPunct="1">
                <a:spcBef>
                  <a:spcPts val="0"/>
                </a:spcBef>
                <a:spcAft>
                  <a:spcPts val="0"/>
                </a:spcAft>
                <a:defRPr/>
              </a:pPr>
              <a:r>
                <a:rPr lang="en-US" sz="1800" kern="0" dirty="0">
                  <a:solidFill>
                    <a:prstClr val="white"/>
                  </a:solidFill>
                </a:rPr>
                <a:t>Ask Questions</a:t>
              </a:r>
            </a:p>
            <a:p>
              <a:pPr algn="ctr" eaLnBrk="1" fontAlgn="auto" hangingPunct="1">
                <a:spcBef>
                  <a:spcPts val="0"/>
                </a:spcBef>
                <a:spcAft>
                  <a:spcPts val="0"/>
                </a:spcAft>
                <a:defRPr/>
              </a:pPr>
              <a:r>
                <a:rPr lang="en-US" sz="1800" kern="0" dirty="0">
                  <a:solidFill>
                    <a:prstClr val="white"/>
                  </a:solidFill>
                </a:rPr>
                <a:t>Use Mathematics </a:t>
              </a:r>
            </a:p>
            <a:p>
              <a:pPr algn="ctr" eaLnBrk="1" fontAlgn="auto" hangingPunct="1">
                <a:spcBef>
                  <a:spcPts val="0"/>
                </a:spcBef>
                <a:spcAft>
                  <a:spcPts val="0"/>
                </a:spcAft>
                <a:defRPr/>
              </a:pPr>
              <a:r>
                <a:rPr lang="en-US" sz="1800" i="1" kern="0" dirty="0">
                  <a:solidFill>
                    <a:prstClr val="white"/>
                  </a:solidFill>
                </a:rPr>
                <a:t>Plan and Carry Out Investigations </a:t>
              </a:r>
              <a:br>
                <a:rPr lang="en-US" sz="1800" kern="0" dirty="0">
                  <a:solidFill>
                    <a:prstClr val="white"/>
                  </a:solidFill>
                </a:rPr>
              </a:br>
              <a:r>
                <a:rPr lang="en-US" sz="1800" b="1" i="1" kern="0" dirty="0">
                  <a:solidFill>
                    <a:srgbClr val="33CC33"/>
                  </a:solidFill>
                </a:rPr>
                <a:t>Recognize Patterns</a:t>
              </a:r>
            </a:p>
            <a:p>
              <a:pPr algn="ctr" eaLnBrk="1" fontAlgn="auto" hangingPunct="1">
                <a:spcBef>
                  <a:spcPts val="0"/>
                </a:spcBef>
                <a:spcAft>
                  <a:spcPts val="0"/>
                </a:spcAft>
                <a:defRPr/>
              </a:pPr>
              <a:r>
                <a:rPr lang="en-US" sz="1800" b="1" kern="0" dirty="0">
                  <a:solidFill>
                    <a:srgbClr val="FF0000"/>
                  </a:solidFill>
                </a:rPr>
                <a:t> </a:t>
              </a:r>
              <a:r>
                <a:rPr lang="en-US" sz="1800" b="1" kern="0" dirty="0">
                  <a:solidFill>
                    <a:srgbClr val="FF1E7A"/>
                  </a:solidFill>
                </a:rPr>
                <a:t>Relate Phenomena to Core Ideas </a:t>
              </a:r>
              <a:endParaRPr lang="en-US" sz="1800" kern="0" dirty="0">
                <a:solidFill>
                  <a:srgbClr val="FF1E7A"/>
                </a:solidFill>
              </a:endParaRPr>
            </a:p>
          </p:txBody>
        </p:sp>
        <p:sp>
          <p:nvSpPr>
            <p:cNvPr id="11" name="Freeform 10">
              <a:extLst>
                <a:ext uri="{FF2B5EF4-FFF2-40B4-BE49-F238E27FC236}">
                  <a16:creationId xmlns:a16="http://schemas.microsoft.com/office/drawing/2014/main" id="{9F115B72-ACD6-467C-B8B4-1E3383DB5652}"/>
                </a:ext>
              </a:extLst>
            </p:cNvPr>
            <p:cNvSpPr/>
            <p:nvPr/>
          </p:nvSpPr>
          <p:spPr>
            <a:xfrm>
              <a:off x="4595757" y="3033191"/>
              <a:ext cx="4282026" cy="3376665"/>
            </a:xfrm>
            <a:custGeom>
              <a:avLst/>
              <a:gdLst>
                <a:gd name="connsiteX0" fmla="*/ 1898248 w 4282633"/>
                <a:gd name="connsiteY0" fmla="*/ 0 h 3391382"/>
                <a:gd name="connsiteX1" fmla="*/ 4282633 w 4282633"/>
                <a:gd name="connsiteY1" fmla="*/ 3391382 h 3391382"/>
                <a:gd name="connsiteX2" fmla="*/ 0 w 4282633"/>
                <a:gd name="connsiteY2" fmla="*/ 3379808 h 3391382"/>
                <a:gd name="connsiteX3" fmla="*/ 1898248 w 4282633"/>
                <a:gd name="connsiteY3" fmla="*/ 0 h 3391382"/>
              </a:gdLst>
              <a:ahLst/>
              <a:cxnLst>
                <a:cxn ang="0">
                  <a:pos x="connsiteX0" y="connsiteY0"/>
                </a:cxn>
                <a:cxn ang="0">
                  <a:pos x="connsiteX1" y="connsiteY1"/>
                </a:cxn>
                <a:cxn ang="0">
                  <a:pos x="connsiteX2" y="connsiteY2"/>
                </a:cxn>
                <a:cxn ang="0">
                  <a:pos x="connsiteX3" y="connsiteY3"/>
                </a:cxn>
              </a:cxnLst>
              <a:rect l="l" t="t" r="r" b="b"/>
              <a:pathLst>
                <a:path w="4282633" h="3391382">
                  <a:moveTo>
                    <a:pt x="1898248" y="0"/>
                  </a:moveTo>
                  <a:lnTo>
                    <a:pt x="4282633" y="3391382"/>
                  </a:lnTo>
                  <a:lnTo>
                    <a:pt x="0" y="3379808"/>
                  </a:lnTo>
                  <a:lnTo>
                    <a:pt x="1898248" y="0"/>
                  </a:lnTo>
                  <a:close/>
                </a:path>
              </a:pathLst>
            </a:custGeom>
            <a:solidFill>
              <a:srgbClr val="0000FF"/>
            </a:solidFill>
            <a:ln w="25400" cap="flat" cmpd="sng" algn="ctr">
              <a:solidFill>
                <a:srgbClr val="4F81BD">
                  <a:shade val="50000"/>
                </a:srgbClr>
              </a:solidFill>
              <a:prstDash val="solid"/>
            </a:ln>
            <a:effectLst/>
          </p:spPr>
          <p:txBody>
            <a:bodyPr anchor="ctr"/>
            <a:lstStyle/>
            <a:p>
              <a:pPr algn="ctr" fontAlgn="auto">
                <a:spcBef>
                  <a:spcPts val="0"/>
                </a:spcBef>
                <a:spcAft>
                  <a:spcPts val="0"/>
                </a:spcAft>
                <a:defRPr/>
              </a:pPr>
              <a:endParaRPr lang="en-US" kern="0">
                <a:solidFill>
                  <a:srgbClr val="0000FF"/>
                </a:solidFill>
                <a:latin typeface="Calibri"/>
                <a:cs typeface="+mn-cs"/>
              </a:endParaRPr>
            </a:p>
          </p:txBody>
        </p:sp>
        <p:sp>
          <p:nvSpPr>
            <p:cNvPr id="12" name="TextBox 13">
              <a:extLst>
                <a:ext uri="{FF2B5EF4-FFF2-40B4-BE49-F238E27FC236}">
                  <a16:creationId xmlns:a16="http://schemas.microsoft.com/office/drawing/2014/main" id="{9B5A4183-B96F-4778-BDE0-A6954839851B}"/>
                </a:ext>
              </a:extLst>
            </p:cNvPr>
            <p:cNvSpPr txBox="1">
              <a:spLocks noChangeArrowheads="1"/>
            </p:cNvSpPr>
            <p:nvPr/>
          </p:nvSpPr>
          <p:spPr bwMode="auto">
            <a:xfrm>
              <a:off x="5207475" y="4348061"/>
              <a:ext cx="2963335" cy="2060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auto" hangingPunct="1">
                <a:spcBef>
                  <a:spcPts val="0"/>
                </a:spcBef>
                <a:spcAft>
                  <a:spcPts val="0"/>
                </a:spcAft>
                <a:defRPr/>
              </a:pPr>
              <a:r>
                <a:rPr lang="en-US" sz="1800" b="1" i="1" kern="0" dirty="0">
                  <a:solidFill>
                    <a:srgbClr val="33CC33"/>
                  </a:solidFill>
                </a:rPr>
                <a:t>Define Systems</a:t>
              </a:r>
              <a:br>
                <a:rPr lang="en-US" sz="1800" b="1" i="1" kern="0" dirty="0">
                  <a:solidFill>
                    <a:srgbClr val="33CC33"/>
                  </a:solidFill>
                </a:rPr>
              </a:br>
              <a:r>
                <a:rPr lang="en-US" sz="1800" b="1" i="1" kern="0" dirty="0">
                  <a:solidFill>
                    <a:srgbClr val="33CC33"/>
                  </a:solidFill>
                </a:rPr>
                <a:t>Analyze Patterns</a:t>
              </a:r>
              <a:br>
                <a:rPr lang="en-US" sz="1800" b="1" i="1" kern="0" dirty="0">
                  <a:solidFill>
                    <a:srgbClr val="33CC33"/>
                  </a:solidFill>
                </a:rPr>
              </a:br>
              <a:r>
                <a:rPr lang="en-US" sz="1800" kern="0" dirty="0">
                  <a:solidFill>
                    <a:prstClr val="white"/>
                  </a:solidFill>
                </a:rPr>
                <a:t>Analyze Data</a:t>
              </a:r>
              <a:br>
                <a:rPr lang="en-US" sz="1800" kern="0" dirty="0">
                  <a:solidFill>
                    <a:prstClr val="white"/>
                  </a:solidFill>
                </a:rPr>
              </a:br>
              <a:r>
                <a:rPr lang="en-US" sz="1800" kern="0" dirty="0">
                  <a:solidFill>
                    <a:prstClr val="white"/>
                  </a:solidFill>
                </a:rPr>
                <a:t>Evaluate  Information</a:t>
              </a:r>
            </a:p>
            <a:p>
              <a:pPr algn="ctr" eaLnBrk="1" fontAlgn="auto" hangingPunct="1">
                <a:spcBef>
                  <a:spcPts val="0"/>
                </a:spcBef>
                <a:spcAft>
                  <a:spcPts val="0"/>
                </a:spcAft>
                <a:defRPr/>
              </a:pPr>
              <a:r>
                <a:rPr lang="en-US" sz="1800" kern="0" dirty="0">
                  <a:solidFill>
                    <a:prstClr val="white"/>
                  </a:solidFill>
                </a:rPr>
                <a:t>Develop &amp; Use Models </a:t>
              </a:r>
            </a:p>
            <a:p>
              <a:pPr algn="ctr" eaLnBrk="1" fontAlgn="auto" hangingPunct="1">
                <a:spcBef>
                  <a:spcPts val="0"/>
                </a:spcBef>
                <a:spcAft>
                  <a:spcPts val="0"/>
                </a:spcAft>
                <a:defRPr/>
              </a:pPr>
              <a:r>
                <a:rPr lang="en-US" sz="1800" kern="0" dirty="0">
                  <a:solidFill>
                    <a:prstClr val="white"/>
                  </a:solidFill>
                </a:rPr>
                <a:t>and</a:t>
              </a:r>
            </a:p>
            <a:p>
              <a:pPr algn="ctr" eaLnBrk="1" fontAlgn="auto" hangingPunct="1">
                <a:spcBef>
                  <a:spcPts val="0"/>
                </a:spcBef>
                <a:spcAft>
                  <a:spcPts val="0"/>
                </a:spcAft>
                <a:defRPr/>
              </a:pPr>
              <a:r>
                <a:rPr lang="en-US" sz="1800" b="1" kern="0" dirty="0">
                  <a:solidFill>
                    <a:srgbClr val="FF1E7A"/>
                  </a:solidFill>
                </a:rPr>
                <a:t>Core Ideas to </a:t>
              </a:r>
            </a:p>
            <a:p>
              <a:pPr algn="ctr" eaLnBrk="1" fontAlgn="auto" hangingPunct="1">
                <a:spcBef>
                  <a:spcPts val="0"/>
                </a:spcBef>
                <a:spcAft>
                  <a:spcPts val="0"/>
                </a:spcAft>
                <a:defRPr/>
              </a:pPr>
              <a:r>
                <a:rPr lang="en-US" sz="1800" b="1" kern="0" dirty="0">
                  <a:solidFill>
                    <a:srgbClr val="FF1E7A"/>
                  </a:solidFill>
                </a:rPr>
                <a:t>Make Sense of Phenomena</a:t>
              </a:r>
              <a:endParaRPr lang="en-US" sz="1800" kern="0" dirty="0">
                <a:solidFill>
                  <a:srgbClr val="FF1E7A"/>
                </a:solidFill>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2BA6B-7174-4FA6-A6A1-5246EB98A64C}"/>
              </a:ext>
            </a:extLst>
          </p:cNvPr>
          <p:cNvSpPr>
            <a:spLocks noGrp="1"/>
          </p:cNvSpPr>
          <p:nvPr>
            <p:ph type="title"/>
          </p:nvPr>
        </p:nvSpPr>
        <p:spPr>
          <a:xfrm>
            <a:off x="381001" y="4372168"/>
            <a:ext cx="7924800" cy="1143000"/>
          </a:xfrm>
        </p:spPr>
        <p:txBody>
          <a:bodyPr/>
          <a:lstStyle/>
          <a:p>
            <a:pPr marL="320040" indent="-320040" algn="l" eaLnBrk="1" fontAlgn="auto" hangingPunct="1">
              <a:spcAft>
                <a:spcPts val="0"/>
              </a:spcAft>
              <a:buClr>
                <a:schemeClr val="accent6">
                  <a:lumMod val="75000"/>
                </a:schemeClr>
              </a:buClr>
              <a:defRPr/>
            </a:pPr>
            <a:r>
              <a:rPr lang="en-US" sz="3600" dirty="0"/>
              <a:t>True STEM While Strongly Embedded in Science Instruction—reaches well beyond the typical Science Classroom walls.</a:t>
            </a:r>
          </a:p>
        </p:txBody>
      </p:sp>
      <p:pic>
        <p:nvPicPr>
          <p:cNvPr id="17411" name="Picture 2">
            <a:extLst>
              <a:ext uri="{FF2B5EF4-FFF2-40B4-BE49-F238E27FC236}">
                <a16:creationId xmlns:a16="http://schemas.microsoft.com/office/drawing/2014/main" id="{7D331A28-28D5-4F62-B934-0EFC186221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363" y="400050"/>
            <a:ext cx="7658100" cy="3038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9D898-4EDC-4887-A453-0A38873DC3BE}"/>
              </a:ext>
            </a:extLst>
          </p:cNvPr>
          <p:cNvSpPr>
            <a:spLocks noGrp="1"/>
          </p:cNvSpPr>
          <p:nvPr>
            <p:ph type="title"/>
          </p:nvPr>
        </p:nvSpPr>
        <p:spPr>
          <a:xfrm>
            <a:off x="1828800" y="5181600"/>
            <a:ext cx="6512511" cy="1143000"/>
          </a:xfrm>
        </p:spPr>
        <p:txBody>
          <a:bodyPr>
            <a:normAutofit fontScale="90000"/>
          </a:bodyPr>
          <a:lstStyle/>
          <a:p>
            <a:pPr marL="320040" indent="-320040" eaLnBrk="1" fontAlgn="auto" hangingPunct="1">
              <a:spcAft>
                <a:spcPts val="0"/>
              </a:spcAft>
              <a:buClr>
                <a:schemeClr val="accent6">
                  <a:lumMod val="75000"/>
                </a:schemeClr>
              </a:buClr>
              <a:defRPr/>
            </a:pPr>
            <a:r>
              <a:rPr lang="en-US" dirty="0"/>
              <a:t>A New Step In Partnerships</a:t>
            </a:r>
          </a:p>
        </p:txBody>
      </p:sp>
      <p:sp>
        <p:nvSpPr>
          <p:cNvPr id="18435" name="Content Placeholder 2">
            <a:extLst>
              <a:ext uri="{FF2B5EF4-FFF2-40B4-BE49-F238E27FC236}">
                <a16:creationId xmlns:a16="http://schemas.microsoft.com/office/drawing/2014/main" id="{10F9E4C0-959E-4A83-94D2-8B0656B0038F}"/>
              </a:ext>
            </a:extLst>
          </p:cNvPr>
          <p:cNvSpPr>
            <a:spLocks noGrp="1"/>
          </p:cNvSpPr>
          <p:nvPr>
            <p:ph idx="4294967295"/>
          </p:nvPr>
        </p:nvSpPr>
        <p:spPr>
          <a:xfrm>
            <a:off x="762000" y="685800"/>
            <a:ext cx="7543800" cy="3886200"/>
          </a:xfrm>
        </p:spPr>
        <p:txBody>
          <a:bodyPr/>
          <a:lstStyle/>
          <a:p>
            <a:pPr eaLnBrk="1" hangingPunct="1"/>
            <a:r>
              <a:rPr lang="en-US" altLang="en-US"/>
              <a:t>In January 2012 Governor Jack Markell Signs Executive Order 15, an act that officially created the Delaware STEM Council.  The Council has three goals:</a:t>
            </a:r>
          </a:p>
          <a:p>
            <a:pPr lvl="2" eaLnBrk="1" hangingPunct="1"/>
            <a:r>
              <a:rPr lang="en-US" altLang="en-US"/>
              <a:t>Expand the number of Delaware students who ultimately pursue advanced degrees and careers in STEM fields and broaden the participation of women and minorities in these fields.</a:t>
            </a:r>
          </a:p>
          <a:p>
            <a:pPr lvl="2" eaLnBrk="1" hangingPunct="1"/>
            <a:r>
              <a:rPr lang="en-US" altLang="en-US"/>
              <a:t>Expand the STEM Capable workforce to create, grow and attract STEM related businesses to Delaware.</a:t>
            </a:r>
          </a:p>
          <a:p>
            <a:pPr lvl="2" eaLnBrk="1" hangingPunct="1"/>
            <a:r>
              <a:rPr lang="en-US" altLang="en-US"/>
              <a:t>Increase STEM literacy for all Delaware students including those who pursue non-STEM related careers, but need STEM skills.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81967-3BB1-4DE5-BCF5-497D0C335100}"/>
              </a:ext>
            </a:extLst>
          </p:cNvPr>
          <p:cNvSpPr>
            <a:spLocks noGrp="1"/>
          </p:cNvSpPr>
          <p:nvPr>
            <p:ph type="title"/>
          </p:nvPr>
        </p:nvSpPr>
        <p:spPr>
          <a:xfrm>
            <a:off x="2148199" y="5486400"/>
            <a:ext cx="6512511" cy="1143000"/>
          </a:xfrm>
        </p:spPr>
        <p:txBody>
          <a:bodyPr>
            <a:normAutofit/>
          </a:bodyPr>
          <a:lstStyle/>
          <a:p>
            <a:pPr marL="320040" indent="-320040" eaLnBrk="1" fontAlgn="auto" hangingPunct="1">
              <a:spcAft>
                <a:spcPts val="0"/>
              </a:spcAft>
              <a:buClr>
                <a:schemeClr val="accent6">
                  <a:lumMod val="75000"/>
                </a:schemeClr>
              </a:buClr>
              <a:defRPr/>
            </a:pPr>
            <a:r>
              <a:rPr lang="en-US" dirty="0"/>
              <a:t>IDEOLOGY</a:t>
            </a:r>
          </a:p>
        </p:txBody>
      </p:sp>
      <p:pic>
        <p:nvPicPr>
          <p:cNvPr id="19459" name="Content Placeholder 3">
            <a:extLst>
              <a:ext uri="{FF2B5EF4-FFF2-40B4-BE49-F238E27FC236}">
                <a16:creationId xmlns:a16="http://schemas.microsoft.com/office/drawing/2014/main" id="{7D66CAC4-C8F9-46E6-8A90-78BCCAC27A97}"/>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2286000" y="2667000"/>
            <a:ext cx="4152900" cy="2057400"/>
          </a:xfrm>
        </p:spPr>
      </p:pic>
      <p:pic>
        <p:nvPicPr>
          <p:cNvPr id="19460" name="Picture 4">
            <a:extLst>
              <a:ext uri="{FF2B5EF4-FFF2-40B4-BE49-F238E27FC236}">
                <a16:creationId xmlns:a16="http://schemas.microsoft.com/office/drawing/2014/main" id="{A017AC00-1C2B-4474-A91D-BF15292CD51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381812">
            <a:off x="352425" y="434975"/>
            <a:ext cx="2295525"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5">
            <a:extLst>
              <a:ext uri="{FF2B5EF4-FFF2-40B4-BE49-F238E27FC236}">
                <a16:creationId xmlns:a16="http://schemas.microsoft.com/office/drawing/2014/main" id="{3CCBA487-1812-4C52-B2F6-E84590D4090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145576">
            <a:off x="5910263" y="411163"/>
            <a:ext cx="2933700"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2">
            <a:extLst>
              <a:ext uri="{FF2B5EF4-FFF2-40B4-BE49-F238E27FC236}">
                <a16:creationId xmlns:a16="http://schemas.microsoft.com/office/drawing/2014/main" id="{4A1132E3-52C6-40E8-BB4A-4BED56C98F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60861">
            <a:off x="-182563" y="4481513"/>
            <a:ext cx="2743201" cy="2322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CFB89-6C8D-476C-9343-4749604A64DD}"/>
              </a:ext>
            </a:extLst>
          </p:cNvPr>
          <p:cNvSpPr>
            <a:spLocks noGrp="1"/>
          </p:cNvSpPr>
          <p:nvPr>
            <p:ph type="title"/>
          </p:nvPr>
        </p:nvSpPr>
        <p:spPr>
          <a:xfrm>
            <a:off x="1793289" y="4372168"/>
            <a:ext cx="6512511" cy="1143000"/>
          </a:xfrm>
        </p:spPr>
        <p:txBody>
          <a:bodyPr>
            <a:normAutofit fontScale="90000"/>
          </a:bodyPr>
          <a:lstStyle/>
          <a:p>
            <a:pPr marL="320040" indent="-320040" eaLnBrk="1" fontAlgn="auto" hangingPunct="1">
              <a:spcAft>
                <a:spcPts val="0"/>
              </a:spcAft>
              <a:buClr>
                <a:schemeClr val="accent6">
                  <a:lumMod val="75000"/>
                </a:schemeClr>
              </a:buClr>
              <a:defRPr/>
            </a:pPr>
            <a:r>
              <a:rPr lang="en-US" dirty="0"/>
              <a:t>Examples of Catalyze, Connect, Communicate</a:t>
            </a:r>
          </a:p>
        </p:txBody>
      </p:sp>
      <p:sp>
        <p:nvSpPr>
          <p:cNvPr id="3" name="Content Placeholder 2">
            <a:extLst>
              <a:ext uri="{FF2B5EF4-FFF2-40B4-BE49-F238E27FC236}">
                <a16:creationId xmlns:a16="http://schemas.microsoft.com/office/drawing/2014/main" id="{E68A0610-75BB-458C-B59C-67723C5816D5}"/>
              </a:ext>
            </a:extLst>
          </p:cNvPr>
          <p:cNvSpPr>
            <a:spLocks noGrp="1"/>
          </p:cNvSpPr>
          <p:nvPr>
            <p:ph idx="4294967295"/>
          </p:nvPr>
        </p:nvSpPr>
        <p:spPr>
          <a:xfrm>
            <a:off x="762000" y="685800"/>
            <a:ext cx="7543800" cy="3886200"/>
          </a:xfrm>
        </p:spPr>
        <p:txBody>
          <a:bodyPr rtlCol="0">
            <a:normAutofit/>
          </a:bodyPr>
          <a:lstStyle/>
          <a:p>
            <a:pPr indent="-182880" eaLnBrk="1" fontAlgn="auto" hangingPunct="1">
              <a:buClr>
                <a:schemeClr val="accent6">
                  <a:lumMod val="75000"/>
                </a:schemeClr>
              </a:buClr>
              <a:defRPr/>
            </a:pPr>
            <a:r>
              <a:rPr lang="en-US" dirty="0">
                <a:solidFill>
                  <a:schemeClr val="tx1">
                    <a:lumMod val="75000"/>
                    <a:lumOff val="25000"/>
                  </a:schemeClr>
                </a:solidFill>
                <a:hlinkClick r:id="rId2"/>
              </a:rPr>
              <a:t> “JA It’s My Future” </a:t>
            </a:r>
            <a:r>
              <a:rPr lang="en-US" dirty="0">
                <a:solidFill>
                  <a:schemeClr val="tx1">
                    <a:lumMod val="75000"/>
                    <a:lumOff val="25000"/>
                  </a:schemeClr>
                </a:solidFill>
              </a:rPr>
              <a:t>program for Delaware middle </a:t>
            </a:r>
            <a:r>
              <a:rPr lang="en-US" dirty="0" err="1">
                <a:solidFill>
                  <a:schemeClr val="tx1">
                    <a:lumMod val="75000"/>
                    <a:lumOff val="25000"/>
                  </a:schemeClr>
                </a:solidFill>
              </a:rPr>
              <a:t>schoolers</a:t>
            </a:r>
            <a:r>
              <a:rPr lang="en-US" dirty="0">
                <a:solidFill>
                  <a:schemeClr val="tx1">
                    <a:lumMod val="75000"/>
                    <a:lumOff val="25000"/>
                  </a:schemeClr>
                </a:solidFill>
              </a:rPr>
              <a:t>. It’s a six-week program slated to begin in the fall that brings STEM professionals into the classroom to introduce students to career paths in STEM-related fields.</a:t>
            </a:r>
          </a:p>
          <a:p>
            <a:pPr indent="-182880" eaLnBrk="1" fontAlgn="auto" hangingPunct="1">
              <a:buClr>
                <a:schemeClr val="accent6">
                  <a:lumMod val="75000"/>
                </a:schemeClr>
              </a:buClr>
              <a:defRPr/>
            </a:pPr>
            <a:r>
              <a:rPr lang="en-US" dirty="0">
                <a:solidFill>
                  <a:schemeClr val="tx1">
                    <a:lumMod val="75000"/>
                    <a:lumOff val="25000"/>
                  </a:schemeClr>
                </a:solidFill>
              </a:rPr>
              <a:t> </a:t>
            </a:r>
            <a:r>
              <a:rPr lang="en-US" dirty="0">
                <a:solidFill>
                  <a:schemeClr val="tx1">
                    <a:lumMod val="75000"/>
                    <a:lumOff val="25000"/>
                  </a:schemeClr>
                </a:solidFill>
                <a:hlinkClick r:id="rId3"/>
              </a:rPr>
              <a:t>STEM Educator Awards</a:t>
            </a:r>
            <a:r>
              <a:rPr lang="en-US" dirty="0">
                <a:solidFill>
                  <a:schemeClr val="tx1">
                    <a:lumMod val="75000"/>
                    <a:lumOff val="25000"/>
                  </a:schemeClr>
                </a:solidFill>
              </a:rPr>
              <a:t>, a recognition program for teaching excellence in the fields of science, technology, engineering and math. (2 x $7,500 awards)</a:t>
            </a:r>
          </a:p>
          <a:p>
            <a:pPr indent="-182880" eaLnBrk="1" fontAlgn="auto" hangingPunct="1">
              <a:buClr>
                <a:schemeClr val="accent6">
                  <a:lumMod val="75000"/>
                </a:schemeClr>
              </a:buClr>
              <a:defRPr/>
            </a:pPr>
            <a:r>
              <a:rPr lang="en-US" b="1" dirty="0">
                <a:solidFill>
                  <a:schemeClr val="tx1">
                    <a:lumMod val="75000"/>
                    <a:lumOff val="25000"/>
                  </a:schemeClr>
                </a:solidFill>
              </a:rPr>
              <a:t>S CTE M </a:t>
            </a:r>
          </a:p>
          <a:p>
            <a:pPr marL="45720" indent="0" eaLnBrk="1" fontAlgn="auto" hangingPunct="1">
              <a:buClr>
                <a:schemeClr val="accent6">
                  <a:lumMod val="75000"/>
                </a:schemeClr>
              </a:buClr>
              <a:buFont typeface="Georgia" panose="02040502050405020303" pitchFamily="18" charset="0"/>
              <a:buNone/>
              <a:defRPr/>
            </a:pPr>
            <a:endParaRPr lang="en-US" b="1" dirty="0">
              <a:solidFill>
                <a:schemeClr val="tx1">
                  <a:lumMod val="75000"/>
                  <a:lumOff val="25000"/>
                </a:schemeClr>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AD6F6-65A1-4BE4-A923-C0D15BD2287B}"/>
              </a:ext>
            </a:extLst>
          </p:cNvPr>
          <p:cNvSpPr>
            <a:spLocks noGrp="1"/>
          </p:cNvSpPr>
          <p:nvPr>
            <p:ph type="title"/>
          </p:nvPr>
        </p:nvSpPr>
        <p:spPr>
          <a:xfrm>
            <a:off x="1295400" y="5691337"/>
            <a:ext cx="6512511" cy="1143000"/>
          </a:xfrm>
        </p:spPr>
        <p:txBody>
          <a:bodyPr/>
          <a:lstStyle/>
          <a:p>
            <a:pPr marL="320040" indent="-320040" eaLnBrk="1" fontAlgn="auto" hangingPunct="1">
              <a:spcAft>
                <a:spcPts val="0"/>
              </a:spcAft>
              <a:buClr>
                <a:schemeClr val="accent6">
                  <a:lumMod val="75000"/>
                </a:schemeClr>
              </a:buClr>
              <a:defRPr/>
            </a:pPr>
            <a:r>
              <a:rPr lang="en-US" dirty="0"/>
              <a:t>S       CTE       M</a:t>
            </a:r>
          </a:p>
        </p:txBody>
      </p:sp>
      <p:sp>
        <p:nvSpPr>
          <p:cNvPr id="3" name="Content Placeholder 2">
            <a:extLst>
              <a:ext uri="{FF2B5EF4-FFF2-40B4-BE49-F238E27FC236}">
                <a16:creationId xmlns:a16="http://schemas.microsoft.com/office/drawing/2014/main" id="{7213BD57-8C07-4A2E-8819-81EE1B7A900B}"/>
              </a:ext>
            </a:extLst>
          </p:cNvPr>
          <p:cNvSpPr>
            <a:spLocks noGrp="1"/>
          </p:cNvSpPr>
          <p:nvPr>
            <p:ph sz="quarter" idx="13"/>
          </p:nvPr>
        </p:nvSpPr>
        <p:spPr>
          <a:xfrm>
            <a:off x="1143000" y="731838"/>
            <a:ext cx="6400800" cy="3475037"/>
          </a:xfrm>
        </p:spPr>
        <p:txBody>
          <a:bodyPr rtlCol="0">
            <a:normAutofit fontScale="92500" lnSpcReduction="20000"/>
          </a:bodyPr>
          <a:lstStyle/>
          <a:p>
            <a:pPr indent="-182880" eaLnBrk="1" fontAlgn="auto" hangingPunct="1">
              <a:buClr>
                <a:schemeClr val="accent6">
                  <a:lumMod val="75000"/>
                </a:schemeClr>
              </a:buClr>
              <a:defRPr/>
            </a:pPr>
            <a:r>
              <a:rPr lang="en-US" dirty="0">
                <a:solidFill>
                  <a:schemeClr val="tx1">
                    <a:lumMod val="75000"/>
                    <a:lumOff val="25000"/>
                  </a:schemeClr>
                </a:solidFill>
              </a:rPr>
              <a:t>The integration of academic theory in applied contexts.</a:t>
            </a:r>
          </a:p>
          <a:p>
            <a:pPr marL="45720" indent="0" eaLnBrk="1" fontAlgn="auto" hangingPunct="1">
              <a:buClr>
                <a:schemeClr val="accent6">
                  <a:lumMod val="75000"/>
                </a:schemeClr>
              </a:buClr>
              <a:buFont typeface="Georgia" panose="02040502050405020303" pitchFamily="18" charset="0"/>
              <a:buNone/>
              <a:defRPr/>
            </a:pPr>
            <a:endParaRPr lang="en-US" dirty="0">
              <a:solidFill>
                <a:schemeClr val="tx1">
                  <a:lumMod val="75000"/>
                  <a:lumOff val="25000"/>
                </a:schemeClr>
              </a:solidFill>
            </a:endParaRPr>
          </a:p>
          <a:p>
            <a:pPr marL="45720" indent="0" eaLnBrk="1" fontAlgn="auto" hangingPunct="1">
              <a:buClr>
                <a:schemeClr val="accent6">
                  <a:lumMod val="75000"/>
                </a:schemeClr>
              </a:buClr>
              <a:buFont typeface="Georgia" panose="02040502050405020303" pitchFamily="18" charset="0"/>
              <a:buNone/>
              <a:defRPr/>
            </a:pPr>
            <a:r>
              <a:rPr lang="en-US" dirty="0">
                <a:solidFill>
                  <a:schemeClr val="tx1">
                    <a:lumMod val="75000"/>
                    <a:lumOff val="25000"/>
                  </a:schemeClr>
                </a:solidFill>
              </a:rPr>
              <a:t>Creating learning trajectories that support the learning of academic science and mathematics and the application of both in technical/real-world situations.</a:t>
            </a:r>
          </a:p>
          <a:p>
            <a:pPr marL="45720" indent="0" eaLnBrk="1" fontAlgn="auto" hangingPunct="1">
              <a:buClr>
                <a:schemeClr val="accent6">
                  <a:lumMod val="75000"/>
                </a:schemeClr>
              </a:buClr>
              <a:buFont typeface="Georgia" panose="02040502050405020303" pitchFamily="18" charset="0"/>
              <a:buNone/>
              <a:defRPr/>
            </a:pPr>
            <a:endParaRPr lang="en-US" dirty="0">
              <a:solidFill>
                <a:schemeClr val="tx1">
                  <a:lumMod val="75000"/>
                  <a:lumOff val="25000"/>
                </a:schemeClr>
              </a:solidFill>
            </a:endParaRPr>
          </a:p>
          <a:p>
            <a:pPr marL="45720" indent="0" eaLnBrk="1" fontAlgn="auto" hangingPunct="1">
              <a:buClr>
                <a:schemeClr val="accent6">
                  <a:lumMod val="75000"/>
                </a:schemeClr>
              </a:buClr>
              <a:buFont typeface="Georgia" panose="02040502050405020303" pitchFamily="18" charset="0"/>
              <a:buNone/>
              <a:defRPr/>
            </a:pPr>
            <a:r>
              <a:rPr lang="en-US" dirty="0">
                <a:solidFill>
                  <a:schemeClr val="tx1">
                    <a:lumMod val="75000"/>
                    <a:lumOff val="25000"/>
                  </a:schemeClr>
                </a:solidFill>
              </a:rPr>
              <a:t>To do this </a:t>
            </a:r>
            <a:r>
              <a:rPr lang="en-US" b="1" dirty="0">
                <a:solidFill>
                  <a:schemeClr val="tx1">
                    <a:lumMod val="75000"/>
                    <a:lumOff val="25000"/>
                  </a:schemeClr>
                </a:solidFill>
              </a:rPr>
              <a:t>REQUIRES</a:t>
            </a:r>
            <a:r>
              <a:rPr lang="en-US" dirty="0">
                <a:solidFill>
                  <a:schemeClr val="tx1">
                    <a:lumMod val="75000"/>
                    <a:lumOff val="25000"/>
                  </a:schemeClr>
                </a:solidFill>
              </a:rPr>
              <a:t> close partnership between</a:t>
            </a:r>
          </a:p>
          <a:p>
            <a:pPr marL="45720" indent="0" eaLnBrk="1" fontAlgn="auto" hangingPunct="1">
              <a:buClr>
                <a:schemeClr val="accent6">
                  <a:lumMod val="75000"/>
                </a:schemeClr>
              </a:buClr>
              <a:buFont typeface="Georgia" panose="02040502050405020303" pitchFamily="18" charset="0"/>
              <a:buNone/>
              <a:defRPr/>
            </a:pPr>
            <a:endParaRPr lang="en-US" dirty="0">
              <a:solidFill>
                <a:schemeClr val="tx1">
                  <a:lumMod val="75000"/>
                  <a:lumOff val="25000"/>
                </a:schemeClr>
              </a:solidFill>
            </a:endParaRPr>
          </a:p>
          <a:p>
            <a:pPr marL="45720" indent="0" eaLnBrk="1" fontAlgn="auto" hangingPunct="1">
              <a:buClr>
                <a:schemeClr val="accent6">
                  <a:lumMod val="75000"/>
                </a:schemeClr>
              </a:buClr>
              <a:buFont typeface="Georgia" panose="02040502050405020303" pitchFamily="18" charset="0"/>
              <a:buNone/>
              <a:defRPr/>
            </a:pPr>
            <a:r>
              <a:rPr lang="en-US" dirty="0">
                <a:solidFill>
                  <a:schemeClr val="tx1">
                    <a:lumMod val="75000"/>
                    <a:lumOff val="25000"/>
                  </a:schemeClr>
                </a:solidFill>
              </a:rPr>
              <a:t>			</a:t>
            </a:r>
            <a:r>
              <a:rPr lang="en-US" b="1" dirty="0">
                <a:solidFill>
                  <a:schemeClr val="tx1">
                    <a:lumMod val="75000"/>
                    <a:lumOff val="25000"/>
                  </a:schemeClr>
                </a:solidFill>
              </a:rPr>
              <a:t>&amp;</a:t>
            </a:r>
          </a:p>
        </p:txBody>
      </p:sp>
      <p:pic>
        <p:nvPicPr>
          <p:cNvPr id="21508" name="Picture 3">
            <a:extLst>
              <a:ext uri="{FF2B5EF4-FFF2-40B4-BE49-F238E27FC236}">
                <a16:creationId xmlns:a16="http://schemas.microsoft.com/office/drawing/2014/main" id="{CFD99FB1-1546-44DD-823C-3273FC3E46F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657600"/>
            <a:ext cx="2743200" cy="216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2">
            <a:extLst>
              <a:ext uri="{FF2B5EF4-FFF2-40B4-BE49-F238E27FC236}">
                <a16:creationId xmlns:a16="http://schemas.microsoft.com/office/drawing/2014/main" id="{9733FC56-5C6A-447F-914A-886D6B6D5B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3368675"/>
            <a:ext cx="2743200" cy="2322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16FB0-72B9-49AC-B1FB-7FDBC9D2E5DC}"/>
              </a:ext>
            </a:extLst>
          </p:cNvPr>
          <p:cNvSpPr>
            <a:spLocks noGrp="1"/>
          </p:cNvSpPr>
          <p:nvPr>
            <p:ph type="title"/>
          </p:nvPr>
        </p:nvSpPr>
        <p:spPr>
          <a:xfrm>
            <a:off x="76201" y="4372168"/>
            <a:ext cx="8229600" cy="1143000"/>
          </a:xfrm>
        </p:spPr>
        <p:txBody>
          <a:bodyPr/>
          <a:lstStyle/>
          <a:p>
            <a:pPr marL="320040" indent="-320040" algn="l" eaLnBrk="1" fontAlgn="auto" hangingPunct="1">
              <a:spcAft>
                <a:spcPts val="0"/>
              </a:spcAft>
              <a:buClr>
                <a:schemeClr val="accent6">
                  <a:lumMod val="75000"/>
                </a:schemeClr>
              </a:buClr>
              <a:defRPr/>
            </a:pPr>
            <a:r>
              <a:rPr lang="en-US" sz="3600" dirty="0"/>
              <a:t>Delaware Department of Education has reorganized to develop an office of CTE and STEM.  </a:t>
            </a:r>
          </a:p>
        </p:txBody>
      </p:sp>
      <p:sp>
        <p:nvSpPr>
          <p:cNvPr id="22531" name="Content Placeholder 2">
            <a:extLst>
              <a:ext uri="{FF2B5EF4-FFF2-40B4-BE49-F238E27FC236}">
                <a16:creationId xmlns:a16="http://schemas.microsoft.com/office/drawing/2014/main" id="{8195B76F-5887-4F21-BF8F-92049D7A05EF}"/>
              </a:ext>
            </a:extLst>
          </p:cNvPr>
          <p:cNvSpPr>
            <a:spLocks noGrp="1"/>
          </p:cNvSpPr>
          <p:nvPr>
            <p:ph sz="quarter" idx="13"/>
          </p:nvPr>
        </p:nvSpPr>
        <p:spPr>
          <a:xfrm>
            <a:off x="1143000" y="731838"/>
            <a:ext cx="6400800" cy="3475037"/>
          </a:xfrm>
        </p:spPr>
        <p:txBody>
          <a:bodyPr/>
          <a:lstStyle/>
          <a:p>
            <a:pPr marL="44450" indent="0" eaLnBrk="1" hangingPunct="1">
              <a:buFont typeface="Georgia" panose="02040502050405020303" pitchFamily="18" charset="0"/>
              <a:buNone/>
            </a:pPr>
            <a:r>
              <a:rPr lang="en-US" altLang="en-US"/>
              <a:t>Primary Goals</a:t>
            </a:r>
          </a:p>
          <a:p>
            <a:pPr lvl="1" eaLnBrk="1" hangingPunct="1"/>
            <a:r>
              <a:rPr lang="en-US" altLang="en-US"/>
              <a:t>To increase numbers of girls and students of special populations in STEM and CTE courses that will participate and ultimately complete relevant pathways.</a:t>
            </a:r>
          </a:p>
          <a:p>
            <a:pPr lvl="1" eaLnBrk="1" hangingPunct="1"/>
            <a:r>
              <a:rPr lang="en-US" altLang="en-US"/>
              <a:t>To offer high interest, high relevancy course curricula that districts can adopt as part of an articulation and infrastructure that is cohesive and coherent across district and school borders.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6579F-CB5D-4C93-90B8-4A8AEA8511A3}"/>
              </a:ext>
            </a:extLst>
          </p:cNvPr>
          <p:cNvSpPr>
            <a:spLocks noGrp="1"/>
          </p:cNvSpPr>
          <p:nvPr>
            <p:ph type="title"/>
          </p:nvPr>
        </p:nvSpPr>
        <p:spPr>
          <a:xfrm>
            <a:off x="152400" y="5486400"/>
            <a:ext cx="8265111" cy="1143000"/>
          </a:xfrm>
        </p:spPr>
        <p:txBody>
          <a:bodyPr/>
          <a:lstStyle/>
          <a:p>
            <a:pPr marL="320040" indent="-320040" algn="l" eaLnBrk="1" fontAlgn="auto" hangingPunct="1">
              <a:spcAft>
                <a:spcPts val="0"/>
              </a:spcAft>
              <a:buClr>
                <a:schemeClr val="accent6">
                  <a:lumMod val="75000"/>
                </a:schemeClr>
              </a:buClr>
              <a:defRPr/>
            </a:pPr>
            <a:r>
              <a:rPr lang="en-US" sz="4000" dirty="0"/>
              <a:t>Multiple entry and exit points for success</a:t>
            </a:r>
          </a:p>
        </p:txBody>
      </p:sp>
      <p:sp>
        <p:nvSpPr>
          <p:cNvPr id="3" name="Content Placeholder 2">
            <a:extLst>
              <a:ext uri="{FF2B5EF4-FFF2-40B4-BE49-F238E27FC236}">
                <a16:creationId xmlns:a16="http://schemas.microsoft.com/office/drawing/2014/main" id="{339AD680-C536-48F5-9134-986A57BCE702}"/>
              </a:ext>
            </a:extLst>
          </p:cNvPr>
          <p:cNvSpPr>
            <a:spLocks noGrp="1"/>
          </p:cNvSpPr>
          <p:nvPr>
            <p:ph sz="quarter" idx="13"/>
          </p:nvPr>
        </p:nvSpPr>
        <p:spPr>
          <a:xfrm>
            <a:off x="228600" y="731838"/>
            <a:ext cx="8839200" cy="3475037"/>
          </a:xfrm>
        </p:spPr>
        <p:txBody>
          <a:bodyPr rtlCol="0">
            <a:normAutofit/>
          </a:bodyPr>
          <a:lstStyle/>
          <a:p>
            <a:pPr indent="-182880" eaLnBrk="1" fontAlgn="auto" hangingPunct="1">
              <a:buClr>
                <a:schemeClr val="accent6">
                  <a:lumMod val="75000"/>
                </a:schemeClr>
              </a:buClr>
              <a:defRPr/>
            </a:pPr>
            <a:r>
              <a:rPr lang="en-US" dirty="0">
                <a:solidFill>
                  <a:schemeClr val="tx1">
                    <a:lumMod val="75000"/>
                    <a:lumOff val="25000"/>
                  </a:schemeClr>
                </a:solidFill>
              </a:rPr>
              <a:t>ARTICULATION DOES NOT NECESSARILY MEAN SCHOOL TO COLLEGE OR SCHOOL TO WORK—THERE ARE MANY AVENUES TO SUCCESS!!!</a:t>
            </a:r>
          </a:p>
          <a:p>
            <a:pPr marL="640080" lvl="2" indent="0" eaLnBrk="1" fontAlgn="auto" hangingPunct="1">
              <a:buClr>
                <a:schemeClr val="accent6">
                  <a:lumMod val="75000"/>
                </a:schemeClr>
              </a:buClr>
              <a:buFont typeface="Georgia" panose="02040502050405020303" pitchFamily="18" charset="0"/>
              <a:buNone/>
              <a:defRPr/>
            </a:pPr>
            <a:endParaRPr lang="en-US" dirty="0">
              <a:solidFill>
                <a:schemeClr val="tx1">
                  <a:lumMod val="75000"/>
                  <a:lumOff val="25000"/>
                </a:schemeClr>
              </a:solidFill>
            </a:endParaRPr>
          </a:p>
          <a:p>
            <a:pPr marL="640080" lvl="2" indent="0" eaLnBrk="1" fontAlgn="auto" hangingPunct="1">
              <a:buClr>
                <a:schemeClr val="accent6">
                  <a:lumMod val="75000"/>
                </a:schemeClr>
              </a:buClr>
              <a:buFont typeface="Georgia" panose="02040502050405020303" pitchFamily="18" charset="0"/>
              <a:buNone/>
              <a:defRPr/>
            </a:pPr>
            <a:endParaRPr lang="en-US" dirty="0">
              <a:solidFill>
                <a:schemeClr val="tx1">
                  <a:lumMod val="75000"/>
                  <a:lumOff val="25000"/>
                </a:schemeClr>
              </a:solidFill>
            </a:endParaRPr>
          </a:p>
          <a:p>
            <a:pPr marL="0" lvl="2" indent="0" eaLnBrk="1" fontAlgn="auto" hangingPunct="1">
              <a:buClr>
                <a:schemeClr val="accent6">
                  <a:lumMod val="75000"/>
                </a:schemeClr>
              </a:buClr>
              <a:buFont typeface="Georgia" panose="02040502050405020303" pitchFamily="18" charset="0"/>
              <a:buNone/>
              <a:defRPr/>
            </a:pPr>
            <a:r>
              <a:rPr lang="en-US" dirty="0">
                <a:solidFill>
                  <a:schemeClr val="tx1">
                    <a:lumMod val="75000"/>
                    <a:lumOff val="25000"/>
                  </a:schemeClr>
                </a:solidFill>
              </a:rPr>
              <a:t>HS</a:t>
            </a:r>
            <a:r>
              <a:rPr lang="en-US" dirty="0">
                <a:solidFill>
                  <a:schemeClr val="tx1">
                    <a:lumMod val="75000"/>
                    <a:lumOff val="25000"/>
                  </a:schemeClr>
                </a:solidFill>
                <a:sym typeface="Wingdings" panose="05000000000000000000" pitchFamily="2" charset="2"/>
              </a:rPr>
              <a:t> AP courses or Dual Enrollment Community Colleges University Career</a:t>
            </a:r>
            <a:endParaRPr lang="en-US" dirty="0">
              <a:solidFill>
                <a:schemeClr val="tx1">
                  <a:lumMod val="75000"/>
                  <a:lumOff val="25000"/>
                </a:schemeClr>
              </a:solidFill>
            </a:endParaRPr>
          </a:p>
          <a:p>
            <a:pPr marL="640080" lvl="2" indent="0" eaLnBrk="1" fontAlgn="auto" hangingPunct="1">
              <a:buClr>
                <a:schemeClr val="accent6">
                  <a:lumMod val="75000"/>
                </a:schemeClr>
              </a:buClr>
              <a:buFont typeface="Georgia" panose="02040502050405020303" pitchFamily="18" charset="0"/>
              <a:buNone/>
              <a:defRPr/>
            </a:pPr>
            <a:endParaRPr lang="en-US" dirty="0">
              <a:solidFill>
                <a:schemeClr val="tx1">
                  <a:lumMod val="75000"/>
                  <a:lumOff val="25000"/>
                </a:schemeClr>
              </a:solidFill>
            </a:endParaRPr>
          </a:p>
        </p:txBody>
      </p:sp>
      <p:sp>
        <p:nvSpPr>
          <p:cNvPr id="15" name="Curved Up Arrow 14">
            <a:extLst>
              <a:ext uri="{FF2B5EF4-FFF2-40B4-BE49-F238E27FC236}">
                <a16:creationId xmlns:a16="http://schemas.microsoft.com/office/drawing/2014/main" id="{94FA6770-97F1-491C-AF3D-8607DD4FBBDC}"/>
              </a:ext>
            </a:extLst>
          </p:cNvPr>
          <p:cNvSpPr/>
          <p:nvPr/>
        </p:nvSpPr>
        <p:spPr>
          <a:xfrm>
            <a:off x="2819400" y="2667000"/>
            <a:ext cx="4419600" cy="121920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16" name="Curved Up Arrow 15">
            <a:extLst>
              <a:ext uri="{FF2B5EF4-FFF2-40B4-BE49-F238E27FC236}">
                <a16:creationId xmlns:a16="http://schemas.microsoft.com/office/drawing/2014/main" id="{59FDDECE-2306-4EF7-9825-302A57CD5B17}"/>
              </a:ext>
            </a:extLst>
          </p:cNvPr>
          <p:cNvSpPr/>
          <p:nvPr/>
        </p:nvSpPr>
        <p:spPr>
          <a:xfrm>
            <a:off x="5257800" y="2667000"/>
            <a:ext cx="3200400" cy="99060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17" name="Left-Up Arrow 16">
            <a:extLst>
              <a:ext uri="{FF2B5EF4-FFF2-40B4-BE49-F238E27FC236}">
                <a16:creationId xmlns:a16="http://schemas.microsoft.com/office/drawing/2014/main" id="{121A8573-9C8F-4F37-AA81-4F222D9151DF}"/>
              </a:ext>
            </a:extLst>
          </p:cNvPr>
          <p:cNvSpPr/>
          <p:nvPr/>
        </p:nvSpPr>
        <p:spPr>
          <a:xfrm rot="5400000">
            <a:off x="304800" y="2667000"/>
            <a:ext cx="850900" cy="850900"/>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559" name="TextBox 17">
            <a:extLst>
              <a:ext uri="{FF2B5EF4-FFF2-40B4-BE49-F238E27FC236}">
                <a16:creationId xmlns:a16="http://schemas.microsoft.com/office/drawing/2014/main" id="{D20A7859-3083-487B-ACBC-87D4C6AAA8C7}"/>
              </a:ext>
            </a:extLst>
          </p:cNvPr>
          <p:cNvSpPr txBox="1">
            <a:spLocks noChangeArrowheads="1"/>
          </p:cNvSpPr>
          <p:nvPr/>
        </p:nvSpPr>
        <p:spPr bwMode="auto">
          <a:xfrm>
            <a:off x="1219200" y="3276600"/>
            <a:ext cx="152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r>
              <a:rPr lang="en-US" altLang="en-US"/>
              <a:t>Industry</a:t>
            </a:r>
          </a:p>
          <a:p>
            <a:pPr eaLnBrk="1" hangingPunct="1"/>
            <a:r>
              <a:rPr lang="en-US" altLang="en-US"/>
              <a:t>Certification</a:t>
            </a:r>
          </a:p>
        </p:txBody>
      </p:sp>
      <p:sp>
        <p:nvSpPr>
          <p:cNvPr id="19" name="Curved Up Arrow 18">
            <a:extLst>
              <a:ext uri="{FF2B5EF4-FFF2-40B4-BE49-F238E27FC236}">
                <a16:creationId xmlns:a16="http://schemas.microsoft.com/office/drawing/2014/main" id="{DFEA2829-9634-43F6-971F-8479EB3854C5}"/>
              </a:ext>
            </a:extLst>
          </p:cNvPr>
          <p:cNvSpPr/>
          <p:nvPr/>
        </p:nvSpPr>
        <p:spPr>
          <a:xfrm>
            <a:off x="1981200" y="4038600"/>
            <a:ext cx="6400800" cy="106680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74DA2-AAB3-474B-8747-AD0B3D6993A7}"/>
              </a:ext>
            </a:extLst>
          </p:cNvPr>
          <p:cNvSpPr>
            <a:spLocks noGrp="1"/>
          </p:cNvSpPr>
          <p:nvPr>
            <p:ph type="title"/>
          </p:nvPr>
        </p:nvSpPr>
        <p:spPr>
          <a:xfrm>
            <a:off x="304801" y="5486400"/>
            <a:ext cx="8001000" cy="838200"/>
          </a:xfrm>
        </p:spPr>
        <p:txBody>
          <a:bodyPr/>
          <a:lstStyle/>
          <a:p>
            <a:pPr marL="320040" indent="-320040" algn="l" eaLnBrk="1" fontAlgn="auto" hangingPunct="1">
              <a:spcAft>
                <a:spcPts val="0"/>
              </a:spcAft>
              <a:buClr>
                <a:schemeClr val="accent6">
                  <a:lumMod val="75000"/>
                </a:schemeClr>
              </a:buClr>
              <a:defRPr/>
            </a:pPr>
            <a:r>
              <a:rPr lang="en-US" sz="3600" dirty="0"/>
              <a:t>The Journey Toward System Change Began Nearly 20 Years Ago</a:t>
            </a:r>
          </a:p>
        </p:txBody>
      </p:sp>
      <p:sp>
        <p:nvSpPr>
          <p:cNvPr id="3" name="Content Placeholder 2">
            <a:extLst>
              <a:ext uri="{FF2B5EF4-FFF2-40B4-BE49-F238E27FC236}">
                <a16:creationId xmlns:a16="http://schemas.microsoft.com/office/drawing/2014/main" id="{3D530A36-369C-4BAF-93FF-AC7153B45475}"/>
              </a:ext>
            </a:extLst>
          </p:cNvPr>
          <p:cNvSpPr>
            <a:spLocks noGrp="1"/>
          </p:cNvSpPr>
          <p:nvPr>
            <p:ph sz="quarter" idx="13"/>
          </p:nvPr>
        </p:nvSpPr>
        <p:spPr>
          <a:xfrm>
            <a:off x="457200" y="381000"/>
            <a:ext cx="8077200" cy="4876800"/>
          </a:xfrm>
        </p:spPr>
        <p:txBody>
          <a:bodyPr rtlCol="0">
            <a:normAutofit/>
          </a:bodyPr>
          <a:lstStyle/>
          <a:p>
            <a:pPr indent="-182880" eaLnBrk="1" fontAlgn="auto" hangingPunct="1">
              <a:buClr>
                <a:schemeClr val="accent6">
                  <a:lumMod val="75000"/>
                </a:schemeClr>
              </a:buClr>
              <a:defRPr/>
            </a:pPr>
            <a:r>
              <a:rPr lang="en-US" dirty="0">
                <a:solidFill>
                  <a:schemeClr val="tx1">
                    <a:lumMod val="75000"/>
                    <a:lumOff val="25000"/>
                  </a:schemeClr>
                </a:solidFill>
              </a:rPr>
              <a:t>In 1995 a survey was conducted across DE and it was found that the predominant form of Science Education was textbook based</a:t>
            </a:r>
          </a:p>
          <a:p>
            <a:pPr indent="-182880" eaLnBrk="1" fontAlgn="auto" hangingPunct="1">
              <a:buClr>
                <a:schemeClr val="accent6">
                  <a:lumMod val="75000"/>
                </a:schemeClr>
              </a:buClr>
              <a:defRPr/>
            </a:pPr>
            <a:r>
              <a:rPr lang="en-US" dirty="0">
                <a:solidFill>
                  <a:schemeClr val="tx1">
                    <a:lumMod val="75000"/>
                    <a:lumOff val="25000"/>
                  </a:schemeClr>
                </a:solidFill>
              </a:rPr>
              <a:t>As a result, representatives from Red Clay and all Sussex County School Districts attended the National Science Resource Center’s Leadership Academy</a:t>
            </a:r>
          </a:p>
          <a:p>
            <a:pPr indent="-182880" eaLnBrk="1" fontAlgn="auto" hangingPunct="1">
              <a:buClr>
                <a:schemeClr val="accent6">
                  <a:lumMod val="75000"/>
                </a:schemeClr>
              </a:buClr>
              <a:defRPr/>
            </a:pPr>
            <a:r>
              <a:rPr lang="en-US" dirty="0">
                <a:solidFill>
                  <a:schemeClr val="tx1">
                    <a:lumMod val="75000"/>
                    <a:lumOff val="25000"/>
                  </a:schemeClr>
                </a:solidFill>
              </a:rPr>
              <a:t>After the Leadership Academy the representative group, along with the University of Delaware and Business Sector Partners (specifically DuPont) worked together to write a Local Systemic Change Initiative Grant for $6M </a:t>
            </a:r>
          </a:p>
          <a:p>
            <a:pPr marL="45720" indent="0" eaLnBrk="1" fontAlgn="auto" hangingPunct="1">
              <a:buClr>
                <a:schemeClr val="accent6">
                  <a:lumMod val="75000"/>
                </a:schemeClr>
              </a:buClr>
              <a:buFont typeface="Georgia" panose="02040502050405020303" pitchFamily="18" charset="0"/>
              <a:buNone/>
              <a:defRPr/>
            </a:pPr>
            <a:endParaRPr lang="en-US" dirty="0">
              <a:solidFill>
                <a:schemeClr val="tx1">
                  <a:lumMod val="75000"/>
                  <a:lumOff val="25000"/>
                </a:schemeClr>
              </a:solidFill>
            </a:endParaRPr>
          </a:p>
        </p:txBody>
      </p:sp>
      <p:pic>
        <p:nvPicPr>
          <p:cNvPr id="2050" name="Picture 2" descr="http://insideclimatenews.org/sites/default/files/imagecache/home_page_slideshow/Textbook-Science.jpg">
            <a:extLst>
              <a:ext uri="{FF2B5EF4-FFF2-40B4-BE49-F238E27FC236}">
                <a16:creationId xmlns:a16="http://schemas.microsoft.com/office/drawing/2014/main" id="{8D4CD917-CDEE-446D-9316-729FD7CB5A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817563"/>
            <a:ext cx="8794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http://www.mingoboe.us/images/logos/nsrc.gif">
            <a:extLst>
              <a:ext uri="{FF2B5EF4-FFF2-40B4-BE49-F238E27FC236}">
                <a16:creationId xmlns:a16="http://schemas.microsoft.com/office/drawing/2014/main" id="{7F734348-6077-4BDA-92A8-49FC627902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2286000"/>
            <a:ext cx="1928813"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a:extLst>
              <a:ext uri="{FF2B5EF4-FFF2-40B4-BE49-F238E27FC236}">
                <a16:creationId xmlns:a16="http://schemas.microsoft.com/office/drawing/2014/main" id="{08B5FCE9-DB9C-4C9B-8869-B4F812F6F5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98938">
            <a:off x="6821488" y="3733800"/>
            <a:ext cx="1027112" cy="690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fltVal val="0"/>
                                          </p:val>
                                        </p:tav>
                                        <p:tav tm="100000">
                                          <p:val>
                                            <p:strVal val="#ppt_h"/>
                                          </p:val>
                                        </p:tav>
                                      </p:tavLst>
                                    </p:anim>
                                    <p:anim calcmode="lin" valueType="num">
                                      <p:cBhvr>
                                        <p:cTn id="9" dur="1000" fill="hold"/>
                                        <p:tgtEl>
                                          <p:spTgt spid="2050"/>
                                        </p:tgtEl>
                                        <p:attrNameLst>
                                          <p:attrName>style.rotation</p:attrName>
                                        </p:attrNameLst>
                                      </p:cBhvr>
                                      <p:tavLst>
                                        <p:tav tm="0">
                                          <p:val>
                                            <p:fltVal val="90"/>
                                          </p:val>
                                        </p:tav>
                                        <p:tav tm="100000">
                                          <p:val>
                                            <p:fltVal val="0"/>
                                          </p:val>
                                        </p:tav>
                                      </p:tavLst>
                                    </p:anim>
                                    <p:animEffect transition="in" filter="fade">
                                      <p:cBhvr>
                                        <p:cTn id="10" dur="1000"/>
                                        <p:tgtEl>
                                          <p:spTgt spid="205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5" presetClass="entr" presetSubtype="0" fill="hold" nodeType="clickEffect">
                                  <p:stCondLst>
                                    <p:cond delay="0"/>
                                  </p:stCondLst>
                                  <p:childTnLst>
                                    <p:set>
                                      <p:cBhvr>
                                        <p:cTn id="14" dur="1" fill="hold">
                                          <p:stCondLst>
                                            <p:cond delay="0"/>
                                          </p:stCondLst>
                                        </p:cTn>
                                        <p:tgtEl>
                                          <p:spTgt spid="2052"/>
                                        </p:tgtEl>
                                        <p:attrNameLst>
                                          <p:attrName>style.visibility</p:attrName>
                                        </p:attrNameLst>
                                      </p:cBhvr>
                                      <p:to>
                                        <p:strVal val="visible"/>
                                      </p:to>
                                    </p:set>
                                    <p:animEffect transition="in" filter="fade">
                                      <p:cBhvr>
                                        <p:cTn id="15" dur="2000"/>
                                        <p:tgtEl>
                                          <p:spTgt spid="2052"/>
                                        </p:tgtEl>
                                      </p:cBhvr>
                                    </p:animEffect>
                                    <p:anim calcmode="lin" valueType="num">
                                      <p:cBhvr>
                                        <p:cTn id="16" dur="2000" fill="hold"/>
                                        <p:tgtEl>
                                          <p:spTgt spid="2052"/>
                                        </p:tgtEl>
                                        <p:attrNameLst>
                                          <p:attrName>ppt_w</p:attrName>
                                        </p:attrNameLst>
                                      </p:cBhvr>
                                      <p:tavLst>
                                        <p:tav tm="0" fmla="#ppt_w*sin(2.5*pi*$)">
                                          <p:val>
                                            <p:fltVal val="0"/>
                                          </p:val>
                                        </p:tav>
                                        <p:tav tm="100000">
                                          <p:val>
                                            <p:fltVal val="1"/>
                                          </p:val>
                                        </p:tav>
                                      </p:tavLst>
                                    </p:anim>
                                    <p:anim calcmode="lin" valueType="num">
                                      <p:cBhvr>
                                        <p:cTn id="17" dur="2000" fill="hold"/>
                                        <p:tgtEl>
                                          <p:spTgt spid="2052"/>
                                        </p:tgtEl>
                                        <p:attrNameLst>
                                          <p:attrName>ppt_h</p:attrName>
                                        </p:attrNameLst>
                                      </p:cBhvr>
                                      <p:tavLst>
                                        <p:tav tm="0">
                                          <p:val>
                                            <p:strVal val="#ppt_h"/>
                                          </p:val>
                                        </p:tav>
                                        <p:tav tm="100000">
                                          <p:val>
                                            <p:strVal val="#ppt_h"/>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nodeType="clickEffect">
                                  <p:stCondLst>
                                    <p:cond delay="0"/>
                                  </p:stCondLst>
                                  <p:childTnLst>
                                    <p:set>
                                      <p:cBhvr>
                                        <p:cTn id="21" dur="1" fill="hold">
                                          <p:stCondLst>
                                            <p:cond delay="0"/>
                                          </p:stCondLst>
                                        </p:cTn>
                                        <p:tgtEl>
                                          <p:spTgt spid="2053"/>
                                        </p:tgtEl>
                                        <p:attrNameLst>
                                          <p:attrName>style.visibility</p:attrName>
                                        </p:attrNameLst>
                                      </p:cBhvr>
                                      <p:to>
                                        <p:strVal val="visible"/>
                                      </p:to>
                                    </p:set>
                                    <p:animEffect transition="in" filter="circle(in)">
                                      <p:cBhvr>
                                        <p:cTn id="22" dur="20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070B9-EADD-44E3-9D3D-3A1E9E5B72E5}"/>
              </a:ext>
            </a:extLst>
          </p:cNvPr>
          <p:cNvSpPr>
            <a:spLocks noGrp="1"/>
          </p:cNvSpPr>
          <p:nvPr>
            <p:ph type="title"/>
          </p:nvPr>
        </p:nvSpPr>
        <p:spPr>
          <a:xfrm>
            <a:off x="0" y="304800"/>
            <a:ext cx="8915399" cy="1705168"/>
          </a:xfrm>
        </p:spPr>
        <p:txBody>
          <a:bodyPr/>
          <a:lstStyle/>
          <a:p>
            <a:pPr marL="0" indent="0" algn="l" eaLnBrk="1" fontAlgn="auto" hangingPunct="1">
              <a:spcAft>
                <a:spcPts val="0"/>
              </a:spcAft>
              <a:buClr>
                <a:schemeClr val="accent6">
                  <a:lumMod val="75000"/>
                </a:schemeClr>
              </a:buClr>
              <a:buFont typeface="Georgia" panose="02040502050405020303" pitchFamily="18" charset="0"/>
              <a:buNone/>
              <a:defRPr/>
            </a:pPr>
            <a:r>
              <a:rPr lang="en-US" sz="3600" dirty="0"/>
              <a:t>Delaware STEM: Where</a:t>
            </a:r>
            <a:br>
              <a:rPr lang="en-US" sz="3600" dirty="0"/>
            </a:br>
            <a:br>
              <a:rPr lang="en-US" sz="3600" dirty="0"/>
            </a:br>
            <a:r>
              <a:rPr lang="en-US" sz="2400" dirty="0">
                <a:effectLst/>
              </a:rPr>
              <a:t>Partnership + Planning +(Persistence) and Funding = Success</a:t>
            </a:r>
            <a:br>
              <a:rPr lang="en-US" sz="4800" dirty="0"/>
            </a:br>
            <a:endParaRPr lang="en-US" dirty="0"/>
          </a:p>
        </p:txBody>
      </p:sp>
      <p:pic>
        <p:nvPicPr>
          <p:cNvPr id="24579" name="Picture 2">
            <a:extLst>
              <a:ext uri="{FF2B5EF4-FFF2-40B4-BE49-F238E27FC236}">
                <a16:creationId xmlns:a16="http://schemas.microsoft.com/office/drawing/2014/main" id="{FE465327-8D20-4DA4-A7B7-5F5A8C91B033}"/>
              </a:ext>
            </a:extLst>
          </p:cNvPr>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a:xfrm rot="1430842">
            <a:off x="2271713" y="2176463"/>
            <a:ext cx="3971925" cy="395446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22D34-437D-449C-B29E-6178DD01171E}"/>
              </a:ext>
            </a:extLst>
          </p:cNvPr>
          <p:cNvSpPr>
            <a:spLocks noGrp="1"/>
          </p:cNvSpPr>
          <p:nvPr>
            <p:ph type="title"/>
          </p:nvPr>
        </p:nvSpPr>
        <p:spPr>
          <a:xfrm>
            <a:off x="265546" y="5562600"/>
            <a:ext cx="8089759" cy="1143000"/>
          </a:xfrm>
        </p:spPr>
        <p:txBody>
          <a:bodyPr/>
          <a:lstStyle/>
          <a:p>
            <a:pPr marL="320040" indent="-320040" algn="l" eaLnBrk="1" fontAlgn="auto" hangingPunct="1">
              <a:spcAft>
                <a:spcPts val="0"/>
              </a:spcAft>
              <a:buClr>
                <a:schemeClr val="accent6">
                  <a:lumMod val="75000"/>
                </a:schemeClr>
              </a:buClr>
              <a:defRPr/>
            </a:pPr>
            <a:r>
              <a:rPr lang="en-US" dirty="0"/>
              <a:t>Planning for sustainability</a:t>
            </a:r>
          </a:p>
        </p:txBody>
      </p:sp>
      <p:pic>
        <p:nvPicPr>
          <p:cNvPr id="7171" name="Picture 2">
            <a:extLst>
              <a:ext uri="{FF2B5EF4-FFF2-40B4-BE49-F238E27FC236}">
                <a16:creationId xmlns:a16="http://schemas.microsoft.com/office/drawing/2014/main" id="{54E9A969-BFD2-4045-AD51-68BC07CD0D35}"/>
              </a:ext>
            </a:extLst>
          </p:cNvPr>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a:xfrm rot="20757248">
            <a:off x="457200" y="381000"/>
            <a:ext cx="1968500" cy="16160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3">
            <a:extLst>
              <a:ext uri="{FF2B5EF4-FFF2-40B4-BE49-F238E27FC236}">
                <a16:creationId xmlns:a16="http://schemas.microsoft.com/office/drawing/2014/main" id="{78808C6A-8C38-41B6-9916-F5BD762DF7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4572000"/>
            <a:ext cx="1358900"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3" name="Rectangle 3">
            <a:extLst>
              <a:ext uri="{FF2B5EF4-FFF2-40B4-BE49-F238E27FC236}">
                <a16:creationId xmlns:a16="http://schemas.microsoft.com/office/drawing/2014/main" id="{46BE78BB-8763-41F3-B498-D117399023A9}"/>
              </a:ext>
            </a:extLst>
          </p:cNvPr>
          <p:cNvSpPr>
            <a:spLocks noChangeArrowheads="1"/>
          </p:cNvSpPr>
          <p:nvPr/>
        </p:nvSpPr>
        <p:spPr bwMode="auto">
          <a:xfrm>
            <a:off x="766763" y="4848225"/>
            <a:ext cx="39528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r>
              <a:rPr lang="en-US" altLang="en-US" b="1"/>
              <a:t>Partnership + Planning + Funding =</a:t>
            </a:r>
          </a:p>
        </p:txBody>
      </p:sp>
      <p:sp>
        <p:nvSpPr>
          <p:cNvPr id="7174" name="TextBox 4">
            <a:extLst>
              <a:ext uri="{FF2B5EF4-FFF2-40B4-BE49-F238E27FC236}">
                <a16:creationId xmlns:a16="http://schemas.microsoft.com/office/drawing/2014/main" id="{11247206-DE6A-4376-8E5C-B71BE57A9E75}"/>
              </a:ext>
            </a:extLst>
          </p:cNvPr>
          <p:cNvSpPr txBox="1">
            <a:spLocks noChangeArrowheads="1"/>
          </p:cNvSpPr>
          <p:nvPr/>
        </p:nvSpPr>
        <p:spPr bwMode="auto">
          <a:xfrm>
            <a:off x="2743200" y="457200"/>
            <a:ext cx="5791200" cy="42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r>
              <a:rPr lang="en-US" altLang="en-US"/>
              <a:t>Importantly—in 1995, DuPont and the Coalition formed the Foundation for Science and Mathematics Education (DFSME). The goal was to have DE corporations work cooperatively to pool their grant funds so that funds could be put toward systemic reform efforts in science and mathematics rather than individual district grants that may or may not have large scale impacts on student learning. DFSME was the “Business Sector” 501 (c) 3 that co-wrote the LSCI grant with the Delaware Department of Public Instruction and the University of Delaware at the time.</a:t>
            </a:r>
          </a:p>
          <a:p>
            <a:pPr eaLnBrk="1" hangingPunct="1"/>
            <a:r>
              <a:rPr lang="en-US" altLang="en-US"/>
              <a:t>Jack Collette was the first executive director of DFSME. Ross Armbrecht is the current executive director of DFSME.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FD06E-6340-4FE7-AC57-10FE6F3D807F}"/>
              </a:ext>
            </a:extLst>
          </p:cNvPr>
          <p:cNvSpPr>
            <a:spLocks noGrp="1"/>
          </p:cNvSpPr>
          <p:nvPr>
            <p:ph type="title"/>
          </p:nvPr>
        </p:nvSpPr>
        <p:spPr>
          <a:xfrm>
            <a:off x="152400" y="5486400"/>
            <a:ext cx="8153401" cy="1219200"/>
          </a:xfrm>
        </p:spPr>
        <p:txBody>
          <a:bodyPr/>
          <a:lstStyle/>
          <a:p>
            <a:pPr marL="320040" indent="-320040" eaLnBrk="1" fontAlgn="auto" hangingPunct="1">
              <a:spcAft>
                <a:spcPts val="0"/>
              </a:spcAft>
              <a:buClr>
                <a:schemeClr val="accent6">
                  <a:lumMod val="75000"/>
                </a:schemeClr>
              </a:buClr>
              <a:defRPr/>
            </a:pPr>
            <a:r>
              <a:rPr lang="en-US" dirty="0"/>
              <a:t>Goals Of the Delaware Science Coalition</a:t>
            </a:r>
          </a:p>
        </p:txBody>
      </p:sp>
      <p:sp>
        <p:nvSpPr>
          <p:cNvPr id="3" name="Content Placeholder 2">
            <a:extLst>
              <a:ext uri="{FF2B5EF4-FFF2-40B4-BE49-F238E27FC236}">
                <a16:creationId xmlns:a16="http://schemas.microsoft.com/office/drawing/2014/main" id="{F95FC645-F472-4DF4-A15A-AB2B6D41AED9}"/>
              </a:ext>
            </a:extLst>
          </p:cNvPr>
          <p:cNvSpPr>
            <a:spLocks noGrp="1"/>
          </p:cNvSpPr>
          <p:nvPr>
            <p:ph sz="quarter" idx="13"/>
          </p:nvPr>
        </p:nvSpPr>
        <p:spPr>
          <a:xfrm>
            <a:off x="152400" y="609600"/>
            <a:ext cx="8153400" cy="4724400"/>
          </a:xfrm>
        </p:spPr>
        <p:txBody>
          <a:bodyPr rtlCol="0">
            <a:normAutofit fontScale="77500" lnSpcReduction="20000"/>
          </a:bodyPr>
          <a:lstStyle/>
          <a:p>
            <a:pPr marL="342900" indent="-342900" algn="just" eaLnBrk="1" fontAlgn="auto" hangingPunct="1">
              <a:spcBef>
                <a:spcPts val="0"/>
              </a:spcBef>
              <a:spcAft>
                <a:spcPts val="0"/>
              </a:spcAft>
              <a:buClr>
                <a:schemeClr val="accent6">
                  <a:lumMod val="75000"/>
                </a:schemeClr>
              </a:buClr>
              <a:buFont typeface="+mj-lt"/>
              <a:buAutoNum type="arabicPeriod"/>
              <a:tabLst>
                <a:tab pos="228600" algn="l"/>
              </a:tabLst>
              <a:defRPr/>
            </a:pPr>
            <a:r>
              <a:rPr lang="en-US" sz="2400" b="1" dirty="0">
                <a:solidFill>
                  <a:schemeClr val="tx1">
                    <a:lumMod val="75000"/>
                    <a:lumOff val="25000"/>
                  </a:schemeClr>
                </a:solidFill>
                <a:latin typeface="Times New Roman"/>
                <a:ea typeface="Times New Roman"/>
              </a:rPr>
              <a:t>PROVIDE PROFESSIONAL DEVELOPMENT</a:t>
            </a:r>
            <a:r>
              <a:rPr lang="en-US" sz="2400" dirty="0">
                <a:solidFill>
                  <a:schemeClr val="tx1">
                    <a:lumMod val="75000"/>
                    <a:lumOff val="25000"/>
                  </a:schemeClr>
                </a:solidFill>
                <a:latin typeface="Times New Roman"/>
                <a:ea typeface="Times New Roman"/>
              </a:rPr>
              <a:t>: Establish, support and sustain a system which provides every Coalition teacher with ongoing professional development opportunities to acquire the skills and knowledge needed to implement the Delaware Science Standards.</a:t>
            </a:r>
          </a:p>
          <a:p>
            <a:pPr marL="342900" indent="-342900" algn="just" eaLnBrk="1" fontAlgn="auto" hangingPunct="1">
              <a:spcBef>
                <a:spcPts val="0"/>
              </a:spcBef>
              <a:spcAft>
                <a:spcPts val="0"/>
              </a:spcAft>
              <a:buClr>
                <a:schemeClr val="accent6">
                  <a:lumMod val="75000"/>
                </a:schemeClr>
              </a:buClr>
              <a:buFont typeface="+mj-lt"/>
              <a:buAutoNum type="arabicPeriod"/>
              <a:tabLst>
                <a:tab pos="228600" algn="l"/>
              </a:tabLst>
              <a:defRPr/>
            </a:pPr>
            <a:r>
              <a:rPr lang="en-US" sz="2400" b="1" dirty="0">
                <a:solidFill>
                  <a:schemeClr val="tx1">
                    <a:lumMod val="75000"/>
                    <a:lumOff val="25000"/>
                  </a:schemeClr>
                </a:solidFill>
                <a:latin typeface="Times New Roman"/>
                <a:ea typeface="Times New Roman"/>
              </a:rPr>
              <a:t>DEVELOP TEACHER LEADERS</a:t>
            </a:r>
            <a:r>
              <a:rPr lang="en-US" sz="2400" dirty="0">
                <a:solidFill>
                  <a:schemeClr val="tx1">
                    <a:lumMod val="75000"/>
                    <a:lumOff val="25000"/>
                  </a:schemeClr>
                </a:solidFill>
                <a:latin typeface="Times New Roman"/>
                <a:ea typeface="Times New Roman"/>
              </a:rPr>
              <a:t>: Establish and nurture a network of teachers to lead and sustain improvements in science instruction and learning at the school and district level.</a:t>
            </a:r>
          </a:p>
          <a:p>
            <a:pPr marL="342900" indent="-342900" algn="just" eaLnBrk="1" fontAlgn="auto" hangingPunct="1">
              <a:spcBef>
                <a:spcPts val="0"/>
              </a:spcBef>
              <a:spcAft>
                <a:spcPts val="0"/>
              </a:spcAft>
              <a:buClr>
                <a:schemeClr val="accent6">
                  <a:lumMod val="75000"/>
                </a:schemeClr>
              </a:buClr>
              <a:buFont typeface="+mj-lt"/>
              <a:buAutoNum type="arabicPeriod"/>
              <a:tabLst>
                <a:tab pos="228600" algn="l"/>
              </a:tabLst>
              <a:defRPr/>
            </a:pPr>
            <a:r>
              <a:rPr lang="en-US" sz="2400" b="1" dirty="0">
                <a:solidFill>
                  <a:schemeClr val="tx1">
                    <a:lumMod val="75000"/>
                    <a:lumOff val="25000"/>
                  </a:schemeClr>
                </a:solidFill>
                <a:latin typeface="Times New Roman"/>
                <a:ea typeface="Times New Roman"/>
              </a:rPr>
              <a:t>PROVIDE A COHERENT SCIENCE CURRICULUM</a:t>
            </a:r>
            <a:r>
              <a:rPr lang="en-US" sz="2400" dirty="0">
                <a:solidFill>
                  <a:schemeClr val="tx1">
                    <a:lumMod val="75000"/>
                    <a:lumOff val="25000"/>
                  </a:schemeClr>
                </a:solidFill>
                <a:latin typeface="Times New Roman"/>
                <a:ea typeface="Times New Roman"/>
              </a:rPr>
              <a:t>: Establish a system which embeds science as an integral part of the curriculum for all students and which stimulates and encourages informed curricular decisions.</a:t>
            </a:r>
          </a:p>
          <a:p>
            <a:pPr marL="342900" indent="-342900" algn="just" eaLnBrk="1" fontAlgn="auto" hangingPunct="1">
              <a:spcBef>
                <a:spcPts val="0"/>
              </a:spcBef>
              <a:spcAft>
                <a:spcPts val="0"/>
              </a:spcAft>
              <a:buClr>
                <a:schemeClr val="accent6">
                  <a:lumMod val="75000"/>
                </a:schemeClr>
              </a:buClr>
              <a:buFont typeface="+mj-lt"/>
              <a:buAutoNum type="arabicPeriod"/>
              <a:tabLst>
                <a:tab pos="228600" algn="l"/>
              </a:tabLst>
              <a:defRPr/>
            </a:pPr>
            <a:r>
              <a:rPr lang="en-US" sz="2400" b="1" dirty="0">
                <a:solidFill>
                  <a:schemeClr val="tx1">
                    <a:lumMod val="75000"/>
                    <a:lumOff val="25000"/>
                  </a:schemeClr>
                </a:solidFill>
                <a:latin typeface="Times New Roman"/>
                <a:ea typeface="Times New Roman"/>
              </a:rPr>
              <a:t>SUPPORTIVE SCIENCE EDUCATION POLICY</a:t>
            </a:r>
            <a:r>
              <a:rPr lang="en-US" sz="2400" dirty="0">
                <a:solidFill>
                  <a:schemeClr val="tx1">
                    <a:lumMod val="75000"/>
                    <a:lumOff val="25000"/>
                  </a:schemeClr>
                </a:solidFill>
                <a:latin typeface="Times New Roman"/>
                <a:ea typeface="Times New Roman"/>
              </a:rPr>
              <a:t>: Build a process to ensure that school, district and state policies support systemic improvement of science education aligned with the Delaware Science Standards</a:t>
            </a:r>
          </a:p>
          <a:p>
            <a:pPr marL="342900" indent="-342900" algn="just" eaLnBrk="1" fontAlgn="auto" hangingPunct="1">
              <a:spcBef>
                <a:spcPts val="0"/>
              </a:spcBef>
              <a:spcAft>
                <a:spcPts val="0"/>
              </a:spcAft>
              <a:buClr>
                <a:schemeClr val="accent6">
                  <a:lumMod val="75000"/>
                </a:schemeClr>
              </a:buClr>
              <a:buFont typeface="+mj-lt"/>
              <a:buAutoNum type="arabicPeriod"/>
              <a:tabLst>
                <a:tab pos="228600" algn="l"/>
              </a:tabLst>
              <a:defRPr/>
            </a:pPr>
            <a:r>
              <a:rPr lang="en-US" sz="2400" b="1" dirty="0">
                <a:solidFill>
                  <a:schemeClr val="tx1">
                    <a:lumMod val="75000"/>
                    <a:lumOff val="25000"/>
                  </a:schemeClr>
                </a:solidFill>
                <a:latin typeface="Times New Roman"/>
                <a:ea typeface="Times New Roman"/>
              </a:rPr>
              <a:t>BUILD BROAD BASE COMMUNITY SUPPORT</a:t>
            </a:r>
            <a:r>
              <a:rPr lang="en-US" sz="2400" dirty="0">
                <a:solidFill>
                  <a:schemeClr val="tx1">
                    <a:lumMod val="75000"/>
                    <a:lumOff val="25000"/>
                  </a:schemeClr>
                </a:solidFill>
                <a:latin typeface="Times New Roman"/>
                <a:ea typeface="Times New Roman"/>
              </a:rPr>
              <a:t>: Focus activities of community stakeholders to support systemic improvement of science education as articulated in the Delaware Science Standards.</a:t>
            </a:r>
          </a:p>
          <a:p>
            <a:pPr marL="342900" indent="-342900" algn="just" eaLnBrk="1" fontAlgn="auto" hangingPunct="1">
              <a:spcBef>
                <a:spcPts val="0"/>
              </a:spcBef>
              <a:spcAft>
                <a:spcPts val="0"/>
              </a:spcAft>
              <a:buClr>
                <a:schemeClr val="accent6">
                  <a:lumMod val="75000"/>
                </a:schemeClr>
              </a:buClr>
              <a:buFont typeface="+mj-lt"/>
              <a:buAutoNum type="arabicPeriod"/>
              <a:tabLst>
                <a:tab pos="228600" algn="l"/>
              </a:tabLst>
              <a:defRPr/>
            </a:pPr>
            <a:r>
              <a:rPr lang="en-US" sz="2400" b="1" dirty="0">
                <a:solidFill>
                  <a:schemeClr val="tx1">
                    <a:lumMod val="75000"/>
                    <a:lumOff val="25000"/>
                  </a:schemeClr>
                </a:solidFill>
                <a:latin typeface="Times New Roman"/>
                <a:ea typeface="Times New Roman"/>
              </a:rPr>
              <a:t>STUDENT PERFORMANCE</a:t>
            </a:r>
            <a:r>
              <a:rPr lang="en-US" sz="2400" dirty="0">
                <a:solidFill>
                  <a:schemeClr val="tx1">
                    <a:lumMod val="75000"/>
                    <a:lumOff val="25000"/>
                  </a:schemeClr>
                </a:solidFill>
                <a:latin typeface="Times New Roman"/>
                <a:ea typeface="Times New Roman"/>
              </a:rPr>
              <a:t>: Increase student achievement in science as indicated by state, district and external assessments.</a:t>
            </a:r>
          </a:p>
          <a:p>
            <a:pPr indent="-182880" eaLnBrk="1" fontAlgn="auto" hangingPunct="1">
              <a:buClr>
                <a:schemeClr val="accent6">
                  <a:lumMod val="75000"/>
                </a:schemeClr>
              </a:buClr>
              <a:defRPr/>
            </a:pPr>
            <a:endParaRPr lang="en-US" dirty="0">
              <a:solidFill>
                <a:schemeClr val="tx1">
                  <a:lumMod val="75000"/>
                  <a:lumOff val="2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5334FEB2-4300-499E-A0E5-649CBC8AAD9C}"/>
              </a:ext>
            </a:extLst>
          </p:cNvPr>
          <p:cNvSpPr>
            <a:spLocks noGrp="1" noChangeArrowheads="1"/>
          </p:cNvSpPr>
          <p:nvPr>
            <p:ph type="title"/>
          </p:nvPr>
        </p:nvSpPr>
        <p:spPr>
          <a:xfrm>
            <a:off x="381000" y="0"/>
            <a:ext cx="8001000" cy="1143000"/>
          </a:xfrm>
        </p:spPr>
        <p:txBody>
          <a:bodyPr/>
          <a:lstStyle/>
          <a:p>
            <a:pPr marL="320040" indent="-320040" algn="l" eaLnBrk="1" fontAlgn="auto" hangingPunct="1">
              <a:spcAft>
                <a:spcPts val="0"/>
              </a:spcAft>
              <a:buClr>
                <a:schemeClr val="accent6">
                  <a:lumMod val="75000"/>
                </a:schemeClr>
              </a:buClr>
              <a:defRPr/>
            </a:pPr>
            <a:r>
              <a:rPr lang="en-US" altLang="en-US" sz="3600" dirty="0"/>
              <a:t>Science Professional Development</a:t>
            </a:r>
          </a:p>
        </p:txBody>
      </p:sp>
      <p:pic>
        <p:nvPicPr>
          <p:cNvPr id="9219" name="Picture 3" descr="Simple Machines">
            <a:extLst>
              <a:ext uri="{FF2B5EF4-FFF2-40B4-BE49-F238E27FC236}">
                <a16:creationId xmlns:a16="http://schemas.microsoft.com/office/drawing/2014/main" id="{F6C266D6-3282-40FE-AE1F-647CFBDFD176}"/>
              </a:ext>
            </a:extLst>
          </p:cNvPr>
          <p:cNvPicPr>
            <a:picLocks noGrp="1" noChangeAspect="1" noChangeArrowheads="1"/>
          </p:cNvPicPr>
          <p:nvPr>
            <p:ph type="body" idx="4294967295"/>
          </p:nvPr>
        </p:nvPicPr>
        <p:blipFill>
          <a:blip r:embed="rId3">
            <a:extLst>
              <a:ext uri="{28A0092B-C50C-407E-A947-70E740481C1C}">
                <a14:useLocalDpi xmlns:a14="http://schemas.microsoft.com/office/drawing/2010/main" val="0"/>
              </a:ext>
            </a:extLst>
          </a:blip>
          <a:srcRect/>
          <a:stretch>
            <a:fillRect/>
          </a:stretch>
        </p:blipFill>
        <p:spPr>
          <a:xfrm>
            <a:off x="5410200" y="1371600"/>
            <a:ext cx="2833688" cy="2254250"/>
          </a:xfrm>
        </p:spPr>
      </p:pic>
      <p:pic>
        <p:nvPicPr>
          <p:cNvPr id="9220" name="Picture 5" descr="5">
            <a:extLst>
              <a:ext uri="{FF2B5EF4-FFF2-40B4-BE49-F238E27FC236}">
                <a16:creationId xmlns:a16="http://schemas.microsoft.com/office/drawing/2014/main" id="{513E0A1E-7E13-4818-B64A-A2AA90C946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3505200"/>
            <a:ext cx="25908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6" descr="TOE class">
            <a:extLst>
              <a:ext uri="{FF2B5EF4-FFF2-40B4-BE49-F238E27FC236}">
                <a16:creationId xmlns:a16="http://schemas.microsoft.com/office/drawing/2014/main" id="{F0B4A93C-A412-4D4F-8835-7DC2E97DBE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1143000"/>
            <a:ext cx="2819400"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7" descr="DSCF0033">
            <a:extLst>
              <a:ext uri="{FF2B5EF4-FFF2-40B4-BE49-F238E27FC236}">
                <a16:creationId xmlns:a16="http://schemas.microsoft.com/office/drawing/2014/main" id="{5CF61F75-CDE5-44E8-A3A8-7D4625B0418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0" y="4038600"/>
            <a:ext cx="28956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Text Box 8">
            <a:extLst>
              <a:ext uri="{FF2B5EF4-FFF2-40B4-BE49-F238E27FC236}">
                <a16:creationId xmlns:a16="http://schemas.microsoft.com/office/drawing/2014/main" id="{FE063F4A-5E78-4B7C-9114-2A3DA2EAA524}"/>
              </a:ext>
            </a:extLst>
          </p:cNvPr>
          <p:cNvSpPr txBox="1">
            <a:spLocks noChangeArrowheads="1"/>
          </p:cNvSpPr>
          <p:nvPr/>
        </p:nvSpPr>
        <p:spPr bwMode="auto">
          <a:xfrm>
            <a:off x="990600" y="32766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spcBef>
                <a:spcPct val="50000"/>
              </a:spcBef>
            </a:pPr>
            <a:r>
              <a:rPr lang="en-US" altLang="en-US">
                <a:latin typeface="Calibri" panose="020F0502020204030204" pitchFamily="34" charset="0"/>
              </a:rPr>
              <a:t>On-going </a:t>
            </a:r>
          </a:p>
        </p:txBody>
      </p:sp>
      <p:sp>
        <p:nvSpPr>
          <p:cNvPr id="9224" name="Text Box 9">
            <a:extLst>
              <a:ext uri="{FF2B5EF4-FFF2-40B4-BE49-F238E27FC236}">
                <a16:creationId xmlns:a16="http://schemas.microsoft.com/office/drawing/2014/main" id="{0CDC5D42-D782-41B8-A7CB-CA770DC5A439}"/>
              </a:ext>
            </a:extLst>
          </p:cNvPr>
          <p:cNvSpPr txBox="1">
            <a:spLocks noChangeArrowheads="1"/>
          </p:cNvSpPr>
          <p:nvPr/>
        </p:nvSpPr>
        <p:spPr bwMode="auto">
          <a:xfrm>
            <a:off x="3962400" y="1600200"/>
            <a:ext cx="152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spcBef>
                <a:spcPct val="50000"/>
              </a:spcBef>
            </a:pPr>
            <a:r>
              <a:rPr lang="en-US" altLang="en-US">
                <a:latin typeface="Calibri" panose="020F0502020204030204" pitchFamily="34" charset="0"/>
              </a:rPr>
              <a:t>Inquiry-based</a:t>
            </a:r>
          </a:p>
        </p:txBody>
      </p:sp>
      <p:sp>
        <p:nvSpPr>
          <p:cNvPr id="9225" name="Text Box 10">
            <a:extLst>
              <a:ext uri="{FF2B5EF4-FFF2-40B4-BE49-F238E27FC236}">
                <a16:creationId xmlns:a16="http://schemas.microsoft.com/office/drawing/2014/main" id="{A17BF90D-AD58-4405-9A2A-DAE224ED2577}"/>
              </a:ext>
            </a:extLst>
          </p:cNvPr>
          <p:cNvSpPr txBox="1">
            <a:spLocks noChangeArrowheads="1"/>
          </p:cNvSpPr>
          <p:nvPr/>
        </p:nvSpPr>
        <p:spPr bwMode="auto">
          <a:xfrm>
            <a:off x="2209800" y="6248400"/>
            <a:ext cx="259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spcBef>
                <a:spcPct val="50000"/>
              </a:spcBef>
            </a:pPr>
            <a:r>
              <a:rPr lang="en-US" altLang="en-US">
                <a:latin typeface="Calibri" panose="020F0502020204030204" pitchFamily="34" charset="0"/>
              </a:rPr>
              <a:t>K-12</a:t>
            </a:r>
          </a:p>
        </p:txBody>
      </p:sp>
      <p:sp>
        <p:nvSpPr>
          <p:cNvPr id="9226" name="Text Box 11">
            <a:extLst>
              <a:ext uri="{FF2B5EF4-FFF2-40B4-BE49-F238E27FC236}">
                <a16:creationId xmlns:a16="http://schemas.microsoft.com/office/drawing/2014/main" id="{B68D542D-9BC3-470A-A379-43E83C8463E2}"/>
              </a:ext>
            </a:extLst>
          </p:cNvPr>
          <p:cNvSpPr txBox="1">
            <a:spLocks noChangeArrowheads="1"/>
          </p:cNvSpPr>
          <p:nvPr/>
        </p:nvSpPr>
        <p:spPr bwMode="auto">
          <a:xfrm>
            <a:off x="4953000" y="5486400"/>
            <a:ext cx="3429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spcBef>
                <a:spcPct val="50000"/>
              </a:spcBef>
            </a:pPr>
            <a:r>
              <a:rPr lang="en-US" altLang="en-US">
                <a:latin typeface="Calibri" panose="020F0502020204030204" pitchFamily="34" charset="0"/>
              </a:rPr>
              <a:t>Pedagogy, content, and assessment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930A4-1988-4753-8FE3-02F339C20F7F}"/>
              </a:ext>
            </a:extLst>
          </p:cNvPr>
          <p:cNvSpPr>
            <a:spLocks noGrp="1"/>
          </p:cNvSpPr>
          <p:nvPr>
            <p:ph type="title"/>
          </p:nvPr>
        </p:nvSpPr>
        <p:spPr>
          <a:xfrm>
            <a:off x="193089" y="228600"/>
            <a:ext cx="8188911" cy="1143000"/>
          </a:xfrm>
        </p:spPr>
        <p:txBody>
          <a:bodyPr/>
          <a:lstStyle/>
          <a:p>
            <a:pPr marL="320040" indent="-320040" eaLnBrk="1" fontAlgn="auto" hangingPunct="1">
              <a:spcAft>
                <a:spcPts val="0"/>
              </a:spcAft>
              <a:buClr>
                <a:schemeClr val="accent6">
                  <a:lumMod val="75000"/>
                </a:schemeClr>
              </a:buClr>
              <a:defRPr/>
            </a:pPr>
            <a:r>
              <a:rPr lang="en-US" dirty="0"/>
              <a:t>In Addition to High Quality Professional Development…</a:t>
            </a:r>
          </a:p>
        </p:txBody>
      </p:sp>
      <p:sp>
        <p:nvSpPr>
          <p:cNvPr id="3" name="Content Placeholder 2">
            <a:extLst>
              <a:ext uri="{FF2B5EF4-FFF2-40B4-BE49-F238E27FC236}">
                <a16:creationId xmlns:a16="http://schemas.microsoft.com/office/drawing/2014/main" id="{5D511DF0-FF4F-4172-A717-6863BD76867F}"/>
              </a:ext>
            </a:extLst>
          </p:cNvPr>
          <p:cNvSpPr>
            <a:spLocks noGrp="1"/>
          </p:cNvSpPr>
          <p:nvPr>
            <p:ph sz="quarter" idx="13"/>
          </p:nvPr>
        </p:nvSpPr>
        <p:spPr>
          <a:xfrm>
            <a:off x="533400" y="1828800"/>
            <a:ext cx="7772400" cy="2209800"/>
          </a:xfrm>
        </p:spPr>
        <p:txBody>
          <a:bodyPr rtlCol="0">
            <a:normAutofit fontScale="92500" lnSpcReduction="10000"/>
          </a:bodyPr>
          <a:lstStyle/>
          <a:p>
            <a:pPr indent="-182880" eaLnBrk="1" fontAlgn="auto" hangingPunct="1">
              <a:buClr>
                <a:schemeClr val="accent6">
                  <a:lumMod val="75000"/>
                </a:schemeClr>
              </a:buClr>
              <a:defRPr/>
            </a:pPr>
            <a:r>
              <a:rPr lang="en-US" dirty="0">
                <a:solidFill>
                  <a:schemeClr val="tx1">
                    <a:lumMod val="75000"/>
                    <a:lumOff val="25000"/>
                  </a:schemeClr>
                </a:solidFill>
              </a:rPr>
              <a:t>A materials warehouse has been the backbone of quality instruction, supporting high quality, rigorous science pedagogy in the classroom.  No more textbook based read and answer the questions—students now are surrounded by inquiry based hands-on science approaches every year K-10, with ongoing opportunities in Advanced Placement, International Baccalaureate and CTE courses beyond grade 10.</a:t>
            </a:r>
          </a:p>
        </p:txBody>
      </p:sp>
      <p:pic>
        <p:nvPicPr>
          <p:cNvPr id="10244" name="Picture 2" descr="KSI000">
            <a:extLst>
              <a:ext uri="{FF2B5EF4-FFF2-40B4-BE49-F238E27FC236}">
                <a16:creationId xmlns:a16="http://schemas.microsoft.com/office/drawing/2014/main" id="{E30992C8-7C0A-404D-9AA9-DACE4CEAD610}"/>
              </a:ext>
            </a:extLst>
          </p:cNvPr>
          <p:cNvPicPr>
            <a:picLocks noChangeAspect="1" noChangeArrowheads="1"/>
          </p:cNvPicPr>
          <p:nvPr/>
        </p:nvPicPr>
        <p:blipFill>
          <a:blip r:embed="rId2">
            <a:lum bright="-6000" contrast="12000"/>
            <a:extLst>
              <a:ext uri="{28A0092B-C50C-407E-A947-70E740481C1C}">
                <a14:useLocalDpi xmlns:a14="http://schemas.microsoft.com/office/drawing/2010/main" val="0"/>
              </a:ext>
            </a:extLst>
          </a:blip>
          <a:srcRect l="13831" t="4500" r="3580" b="12910"/>
          <a:stretch>
            <a:fillRect/>
          </a:stretch>
        </p:blipFill>
        <p:spPr bwMode="auto">
          <a:xfrm>
            <a:off x="0" y="3862388"/>
            <a:ext cx="2835275" cy="2011362"/>
          </a:xfrm>
          <a:prstGeom prst="rect">
            <a:avLst/>
          </a:prstGeom>
          <a:noFill/>
          <a:ln w="57150" cmpd="thinThick">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245" name="Picture 3" descr="Warehouse 2">
            <a:extLst>
              <a:ext uri="{FF2B5EF4-FFF2-40B4-BE49-F238E27FC236}">
                <a16:creationId xmlns:a16="http://schemas.microsoft.com/office/drawing/2014/main" id="{E8D77712-794F-4D85-97EA-031D5E881B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4475" y="3825875"/>
            <a:ext cx="3810000"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TextBox 3">
            <a:extLst>
              <a:ext uri="{FF2B5EF4-FFF2-40B4-BE49-F238E27FC236}">
                <a16:creationId xmlns:a16="http://schemas.microsoft.com/office/drawing/2014/main" id="{ABE1914E-ABE3-48D1-9618-A5E6579251F0}"/>
              </a:ext>
            </a:extLst>
          </p:cNvPr>
          <p:cNvSpPr txBox="1">
            <a:spLocks noChangeArrowheads="1"/>
          </p:cNvSpPr>
          <p:nvPr/>
        </p:nvSpPr>
        <p:spPr bwMode="auto">
          <a:xfrm>
            <a:off x="57150" y="5951538"/>
            <a:ext cx="126523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r>
              <a:rPr lang="en-US" altLang="en-US"/>
              <a:t>1999</a:t>
            </a:r>
          </a:p>
        </p:txBody>
      </p:sp>
      <p:sp>
        <p:nvSpPr>
          <p:cNvPr id="10247" name="TextBox 5">
            <a:extLst>
              <a:ext uri="{FF2B5EF4-FFF2-40B4-BE49-F238E27FC236}">
                <a16:creationId xmlns:a16="http://schemas.microsoft.com/office/drawing/2014/main" id="{DAA09C5D-4BE5-4A38-BD4B-8311212E1F33}"/>
              </a:ext>
            </a:extLst>
          </p:cNvPr>
          <p:cNvSpPr txBox="1">
            <a:spLocks noChangeArrowheads="1"/>
          </p:cNvSpPr>
          <p:nvPr/>
        </p:nvSpPr>
        <p:spPr bwMode="auto">
          <a:xfrm>
            <a:off x="6705600" y="6477000"/>
            <a:ext cx="152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r>
              <a:rPr lang="en-US" altLang="en-US"/>
              <a:t>2013</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AC706-611B-42A0-87F0-88599F596BF0}"/>
              </a:ext>
            </a:extLst>
          </p:cNvPr>
          <p:cNvSpPr>
            <a:spLocks noGrp="1"/>
          </p:cNvSpPr>
          <p:nvPr>
            <p:ph type="title"/>
          </p:nvPr>
        </p:nvSpPr>
        <p:spPr>
          <a:xfrm>
            <a:off x="76200" y="5715000"/>
            <a:ext cx="9067800" cy="1143000"/>
          </a:xfrm>
        </p:spPr>
        <p:txBody>
          <a:bodyPr/>
          <a:lstStyle/>
          <a:p>
            <a:pPr marL="320040" indent="-320040" algn="l" eaLnBrk="1" fontAlgn="auto" hangingPunct="1">
              <a:spcAft>
                <a:spcPts val="0"/>
              </a:spcAft>
              <a:buClr>
                <a:schemeClr val="accent6">
                  <a:lumMod val="75000"/>
                </a:schemeClr>
              </a:buClr>
              <a:defRPr/>
            </a:pPr>
            <a:r>
              <a:rPr lang="en-US" sz="3600" dirty="0"/>
              <a:t>Delaware Makes GREAT Strides—But More Must Be Done</a:t>
            </a:r>
          </a:p>
        </p:txBody>
      </p:sp>
      <p:pic>
        <p:nvPicPr>
          <p:cNvPr id="11267" name="Picture 4">
            <a:extLst>
              <a:ext uri="{FF2B5EF4-FFF2-40B4-BE49-F238E27FC236}">
                <a16:creationId xmlns:a16="http://schemas.microsoft.com/office/drawing/2014/main" id="{8CA7EC50-A024-429C-ABA3-3A4E70F8B2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88" y="6350"/>
            <a:ext cx="4833937" cy="4327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8" name="Picture 5">
            <a:extLst>
              <a:ext uri="{FF2B5EF4-FFF2-40B4-BE49-F238E27FC236}">
                <a16:creationId xmlns:a16="http://schemas.microsoft.com/office/drawing/2014/main" id="{1B60B481-08A2-4246-9E68-24EC4FA14C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831" r="2403"/>
          <a:stretch>
            <a:fillRect/>
          </a:stretch>
        </p:blipFill>
        <p:spPr bwMode="auto">
          <a:xfrm>
            <a:off x="4833938" y="1905000"/>
            <a:ext cx="4322762" cy="3863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F9A00-FA47-4447-BDCB-EBF3248AC7AF}"/>
              </a:ext>
            </a:extLst>
          </p:cNvPr>
          <p:cNvSpPr>
            <a:spLocks noGrp="1"/>
          </p:cNvSpPr>
          <p:nvPr>
            <p:ph type="title"/>
          </p:nvPr>
        </p:nvSpPr>
        <p:spPr>
          <a:xfrm>
            <a:off x="1793289" y="4372168"/>
            <a:ext cx="6512511" cy="1143000"/>
          </a:xfrm>
        </p:spPr>
        <p:txBody>
          <a:bodyPr/>
          <a:lstStyle/>
          <a:p>
            <a:pPr marL="320040" indent="-320040" algn="l" eaLnBrk="1" fontAlgn="auto" hangingPunct="1">
              <a:spcAft>
                <a:spcPts val="0"/>
              </a:spcAft>
              <a:buClr>
                <a:schemeClr val="accent6">
                  <a:lumMod val="75000"/>
                </a:schemeClr>
              </a:buClr>
              <a:defRPr/>
            </a:pPr>
            <a:r>
              <a:rPr lang="en-US" dirty="0"/>
              <a:t>New Initiatives</a:t>
            </a:r>
          </a:p>
        </p:txBody>
      </p:sp>
      <p:pic>
        <p:nvPicPr>
          <p:cNvPr id="12291" name="Picture 2">
            <a:extLst>
              <a:ext uri="{FF2B5EF4-FFF2-40B4-BE49-F238E27FC236}">
                <a16:creationId xmlns:a16="http://schemas.microsoft.com/office/drawing/2014/main" id="{AD55D4E7-B8FE-4970-A2F0-06F7061D5B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533400"/>
            <a:ext cx="5241925"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7D194-04B3-467E-AF45-9ACEF3EB6474}"/>
              </a:ext>
            </a:extLst>
          </p:cNvPr>
          <p:cNvSpPr>
            <a:spLocks noGrp="1"/>
          </p:cNvSpPr>
          <p:nvPr>
            <p:ph type="title"/>
          </p:nvPr>
        </p:nvSpPr>
        <p:spPr>
          <a:xfrm>
            <a:off x="228600" y="5675327"/>
            <a:ext cx="8763000" cy="1143000"/>
          </a:xfrm>
        </p:spPr>
        <p:txBody>
          <a:bodyPr/>
          <a:lstStyle/>
          <a:p>
            <a:pPr marL="320040" indent="-320040" algn="l" eaLnBrk="1" fontAlgn="auto" hangingPunct="1">
              <a:spcAft>
                <a:spcPts val="0"/>
              </a:spcAft>
              <a:buClr>
                <a:schemeClr val="accent6">
                  <a:lumMod val="75000"/>
                </a:schemeClr>
              </a:buClr>
              <a:defRPr/>
            </a:pPr>
            <a:r>
              <a:rPr lang="en-US" dirty="0"/>
              <a:t>DE STEM Conference—2013 </a:t>
            </a:r>
          </a:p>
        </p:txBody>
      </p:sp>
      <p:pic>
        <p:nvPicPr>
          <p:cNvPr id="13315" name="Picture 2">
            <a:extLst>
              <a:ext uri="{FF2B5EF4-FFF2-40B4-BE49-F238E27FC236}">
                <a16:creationId xmlns:a16="http://schemas.microsoft.com/office/drawing/2014/main" id="{8C77E1D8-C527-4E93-922D-4EAF3FF345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8373" t="1900" r="-2"/>
          <a:stretch>
            <a:fillRect/>
          </a:stretch>
        </p:blipFill>
        <p:spPr bwMode="auto">
          <a:xfrm>
            <a:off x="5257800" y="457200"/>
            <a:ext cx="2870200" cy="2960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6" name="Picture 3">
            <a:extLst>
              <a:ext uri="{FF2B5EF4-FFF2-40B4-BE49-F238E27FC236}">
                <a16:creationId xmlns:a16="http://schemas.microsoft.com/office/drawing/2014/main" id="{D90C958A-9870-40AD-8EE2-A865E87829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3505200"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7" name="Picture 4">
            <a:extLst>
              <a:ext uri="{FF2B5EF4-FFF2-40B4-BE49-F238E27FC236}">
                <a16:creationId xmlns:a16="http://schemas.microsoft.com/office/drawing/2014/main" id="{B6C5CCA4-A3D6-4AB7-9E38-430846796D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3048000"/>
            <a:ext cx="2578100" cy="2663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469</TotalTime>
  <Words>1059</Words>
  <Application>Microsoft Office PowerPoint</Application>
  <PresentationFormat>On-screen Show (4:3)</PresentationFormat>
  <Paragraphs>83</Paragraphs>
  <Slides>20</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Trebuchet MS</vt:lpstr>
      <vt:lpstr>Arial</vt:lpstr>
      <vt:lpstr>Georgia</vt:lpstr>
      <vt:lpstr>Calibri</vt:lpstr>
      <vt:lpstr>Times New Roman</vt:lpstr>
      <vt:lpstr>ＭＳ Ｐゴシック</vt:lpstr>
      <vt:lpstr>Wingdings</vt:lpstr>
      <vt:lpstr>Slipstream</vt:lpstr>
      <vt:lpstr>Delaware STEM</vt:lpstr>
      <vt:lpstr>The Journey Toward System Change Began Nearly 20 Years Ago</vt:lpstr>
      <vt:lpstr>Planning for sustainability</vt:lpstr>
      <vt:lpstr>Goals Of the Delaware Science Coalition</vt:lpstr>
      <vt:lpstr>Science Professional Development</vt:lpstr>
      <vt:lpstr>In Addition to High Quality Professional Development…</vt:lpstr>
      <vt:lpstr>Delaware Makes GREAT Strides—But More Must Be Done</vt:lpstr>
      <vt:lpstr>New Initiatives</vt:lpstr>
      <vt:lpstr>DE STEM Conference—2013 </vt:lpstr>
      <vt:lpstr>Teachers are on the front lines of education—the success of reform lies heartily in their hands.     </vt:lpstr>
      <vt:lpstr>Science Teacher Leader Program--Distributed Leadership at its Best</vt:lpstr>
      <vt:lpstr>PowerPoint Presentation</vt:lpstr>
      <vt:lpstr>True STEM While Strongly Embedded in Science Instruction—reaches well beyond the typical Science Classroom walls.</vt:lpstr>
      <vt:lpstr>A New Step In Partnerships</vt:lpstr>
      <vt:lpstr>IDEOLOGY</vt:lpstr>
      <vt:lpstr>Examples of Catalyze, Connect, Communicate</vt:lpstr>
      <vt:lpstr>S       CTE       M</vt:lpstr>
      <vt:lpstr>Delaware Department of Education has reorganized to develop an office of CTE and STEM.  </vt:lpstr>
      <vt:lpstr>Multiple entry and exit points for success</vt:lpstr>
      <vt:lpstr>Delaware STEM: Where  Partnership + Planning +(Persistence) and Funding = Success </vt:lpstr>
    </vt:vector>
  </TitlesOfParts>
  <Company>Delaware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amccrae</dc:creator>
  <cp:lastModifiedBy>Tayaba Paras</cp:lastModifiedBy>
  <cp:revision>31</cp:revision>
  <dcterms:created xsi:type="dcterms:W3CDTF">2014-08-22T13:28:05Z</dcterms:created>
  <dcterms:modified xsi:type="dcterms:W3CDTF">2021-04-22T15:15:37Z</dcterms:modified>
</cp:coreProperties>
</file>