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62" r:id="rId4"/>
    <p:sldId id="261" r:id="rId5"/>
    <p:sldId id="263" r:id="rId6"/>
    <p:sldId id="264" r:id="rId7"/>
    <p:sldId id="265" r:id="rId8"/>
    <p:sldId id="266" r:id="rId9"/>
    <p:sldId id="269" r:id="rId10"/>
    <p:sldId id="267" r:id="rId11"/>
    <p:sldId id="259"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latin typeface="Tungsten Semibold"/>
                <a:cs typeface="Tungsten Semibold"/>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5E215CBB-1BA0-45A6-A4C7-2FD92A16944B}"/>
              </a:ext>
            </a:extLst>
          </p:cNvPr>
          <p:cNvSpPr>
            <a:spLocks noGrp="1"/>
          </p:cNvSpPr>
          <p:nvPr>
            <p:ph type="sldNum" sz="quarter" idx="10"/>
          </p:nvPr>
        </p:nvSpPr>
        <p:spPr>
          <a:ln/>
        </p:spPr>
        <p:txBody>
          <a:bodyPr/>
          <a:lstStyle>
            <a:lvl1pPr>
              <a:defRPr/>
            </a:lvl1pPr>
          </a:lstStyle>
          <a:p>
            <a:fld id="{5E837C35-32C0-4316-B6B3-75C41A75A099}" type="slidenum">
              <a:rPr lang="en-US" altLang="en-US"/>
              <a:pPr/>
              <a:t>‹#›</a:t>
            </a:fld>
            <a:endParaRPr lang="en-US" altLang="en-US"/>
          </a:p>
        </p:txBody>
      </p:sp>
    </p:spTree>
    <p:extLst>
      <p:ext uri="{BB962C8B-B14F-4D97-AF65-F5344CB8AC3E}">
        <p14:creationId xmlns:p14="http://schemas.microsoft.com/office/powerpoint/2010/main" val="390584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9999037-A2DC-41FB-B805-022A50660187}"/>
              </a:ext>
            </a:extLst>
          </p:cNvPr>
          <p:cNvSpPr>
            <a:spLocks noGrp="1"/>
          </p:cNvSpPr>
          <p:nvPr>
            <p:ph type="sldNum" sz="quarter" idx="10"/>
          </p:nvPr>
        </p:nvSpPr>
        <p:spPr>
          <a:ln/>
        </p:spPr>
        <p:txBody>
          <a:bodyPr/>
          <a:lstStyle>
            <a:lvl1pPr>
              <a:defRPr/>
            </a:lvl1pPr>
          </a:lstStyle>
          <a:p>
            <a:fld id="{DA2681EC-D996-460C-AA06-1F0705497032}" type="slidenum">
              <a:rPr lang="en-US" altLang="en-US"/>
              <a:pPr/>
              <a:t>‹#›</a:t>
            </a:fld>
            <a:endParaRPr lang="en-US" altLang="en-US"/>
          </a:p>
        </p:txBody>
      </p:sp>
    </p:spTree>
    <p:extLst>
      <p:ext uri="{BB962C8B-B14F-4D97-AF65-F5344CB8AC3E}">
        <p14:creationId xmlns:p14="http://schemas.microsoft.com/office/powerpoint/2010/main" val="100491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9E6B2AF9-A7AE-4B2D-9096-82A221DE3F50}"/>
              </a:ext>
            </a:extLst>
          </p:cNvPr>
          <p:cNvSpPr>
            <a:spLocks noGrp="1"/>
          </p:cNvSpPr>
          <p:nvPr>
            <p:ph type="sldNum" sz="quarter" idx="10"/>
          </p:nvPr>
        </p:nvSpPr>
        <p:spPr>
          <a:ln/>
        </p:spPr>
        <p:txBody>
          <a:bodyPr/>
          <a:lstStyle>
            <a:lvl1pPr>
              <a:defRPr/>
            </a:lvl1pPr>
          </a:lstStyle>
          <a:p>
            <a:fld id="{F9ECC12C-25DD-4F72-9B83-9230EE59BDFD}" type="slidenum">
              <a:rPr lang="en-US" altLang="en-US"/>
              <a:pPr/>
              <a:t>‹#›</a:t>
            </a:fld>
            <a:endParaRPr lang="en-US" altLang="en-US"/>
          </a:p>
        </p:txBody>
      </p:sp>
    </p:spTree>
    <p:extLst>
      <p:ext uri="{BB962C8B-B14F-4D97-AF65-F5344CB8AC3E}">
        <p14:creationId xmlns:p14="http://schemas.microsoft.com/office/powerpoint/2010/main" val="427039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7F4BD5D-04DA-4442-87E6-7EDC94F8F7C7}"/>
              </a:ext>
            </a:extLst>
          </p:cNvPr>
          <p:cNvSpPr>
            <a:spLocks noGrp="1"/>
          </p:cNvSpPr>
          <p:nvPr>
            <p:ph type="sldNum" sz="quarter" idx="10"/>
          </p:nvPr>
        </p:nvSpPr>
        <p:spPr>
          <a:ln/>
        </p:spPr>
        <p:txBody>
          <a:bodyPr/>
          <a:lstStyle>
            <a:lvl1pPr>
              <a:defRPr/>
            </a:lvl1pPr>
          </a:lstStyle>
          <a:p>
            <a:fld id="{69956D7C-229E-4845-9577-06A69ACA2075}" type="slidenum">
              <a:rPr lang="en-US" altLang="en-US"/>
              <a:pPr/>
              <a:t>‹#›</a:t>
            </a:fld>
            <a:endParaRPr lang="en-US" altLang="en-US"/>
          </a:p>
        </p:txBody>
      </p:sp>
    </p:spTree>
    <p:extLst>
      <p:ext uri="{BB962C8B-B14F-4D97-AF65-F5344CB8AC3E}">
        <p14:creationId xmlns:p14="http://schemas.microsoft.com/office/powerpoint/2010/main" val="180570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CD03365-0AC8-43CD-A4BD-F504DA444F23}"/>
              </a:ext>
            </a:extLst>
          </p:cNvPr>
          <p:cNvSpPr>
            <a:spLocks noGrp="1"/>
          </p:cNvSpPr>
          <p:nvPr>
            <p:ph type="sldNum" sz="quarter" idx="10"/>
          </p:nvPr>
        </p:nvSpPr>
        <p:spPr>
          <a:ln/>
        </p:spPr>
        <p:txBody>
          <a:bodyPr/>
          <a:lstStyle>
            <a:lvl1pPr>
              <a:defRPr/>
            </a:lvl1pPr>
          </a:lstStyle>
          <a:p>
            <a:fld id="{311A53D2-BFBF-410C-8F12-C860219FFB2E}" type="slidenum">
              <a:rPr lang="en-US" altLang="en-US"/>
              <a:pPr/>
              <a:t>‹#›</a:t>
            </a:fld>
            <a:endParaRPr lang="en-US" altLang="en-US"/>
          </a:p>
        </p:txBody>
      </p:sp>
    </p:spTree>
    <p:extLst>
      <p:ext uri="{BB962C8B-B14F-4D97-AF65-F5344CB8AC3E}">
        <p14:creationId xmlns:p14="http://schemas.microsoft.com/office/powerpoint/2010/main" val="107344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692DDCD6-93D9-4D9A-B91D-DA9E75AF2AF0}"/>
              </a:ext>
            </a:extLst>
          </p:cNvPr>
          <p:cNvSpPr>
            <a:spLocks noGrp="1"/>
          </p:cNvSpPr>
          <p:nvPr>
            <p:ph type="sldNum" sz="quarter" idx="10"/>
          </p:nvPr>
        </p:nvSpPr>
        <p:spPr>
          <a:ln/>
        </p:spPr>
        <p:txBody>
          <a:bodyPr/>
          <a:lstStyle>
            <a:lvl1pPr>
              <a:defRPr/>
            </a:lvl1pPr>
          </a:lstStyle>
          <a:p>
            <a:fld id="{9838ED29-22E6-4648-82E6-63A43B5601F5}" type="slidenum">
              <a:rPr lang="en-US" altLang="en-US"/>
              <a:pPr/>
              <a:t>‹#›</a:t>
            </a:fld>
            <a:endParaRPr lang="en-US" altLang="en-US"/>
          </a:p>
        </p:txBody>
      </p:sp>
    </p:spTree>
    <p:extLst>
      <p:ext uri="{BB962C8B-B14F-4D97-AF65-F5344CB8AC3E}">
        <p14:creationId xmlns:p14="http://schemas.microsoft.com/office/powerpoint/2010/main" val="225583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00D96AD-A65C-4046-9810-70751D6806D3}"/>
              </a:ext>
            </a:extLst>
          </p:cNvPr>
          <p:cNvSpPr>
            <a:spLocks noGrp="1"/>
          </p:cNvSpPr>
          <p:nvPr>
            <p:ph type="sldNum" sz="quarter" idx="10"/>
          </p:nvPr>
        </p:nvSpPr>
        <p:spPr>
          <a:ln/>
        </p:spPr>
        <p:txBody>
          <a:bodyPr/>
          <a:lstStyle>
            <a:lvl1pPr>
              <a:defRPr/>
            </a:lvl1pPr>
          </a:lstStyle>
          <a:p>
            <a:fld id="{13D05FBA-0354-4104-9810-A98155D4664A}" type="slidenum">
              <a:rPr lang="en-US" altLang="en-US"/>
              <a:pPr/>
              <a:t>‹#›</a:t>
            </a:fld>
            <a:endParaRPr lang="en-US" altLang="en-US"/>
          </a:p>
        </p:txBody>
      </p:sp>
    </p:spTree>
    <p:extLst>
      <p:ext uri="{BB962C8B-B14F-4D97-AF65-F5344CB8AC3E}">
        <p14:creationId xmlns:p14="http://schemas.microsoft.com/office/powerpoint/2010/main" val="158959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04799" y="381000"/>
            <a:ext cx="8494759" cy="4234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01752" y="4996308"/>
            <a:ext cx="7772400" cy="594626"/>
          </a:xfrm>
        </p:spPr>
        <p:txBody>
          <a:bodyPr anchor="b"/>
          <a:lstStyle>
            <a:lvl1pPr algn="l">
              <a:defRPr sz="2200" b="1">
                <a:ln>
                  <a:noFill/>
                </a:ln>
                <a:solidFill>
                  <a:schemeClr val="tx2"/>
                </a:solidFill>
              </a:defRPr>
            </a:lvl1pPr>
          </a:lstStyle>
          <a:p>
            <a:r>
              <a:rPr lang="en-US" dirty="0"/>
              <a:t>Click to edit Master title style</a:t>
            </a:r>
          </a:p>
        </p:txBody>
      </p:sp>
      <p:sp>
        <p:nvSpPr>
          <p:cNvPr id="10" name="Text Placeholder 3"/>
          <p:cNvSpPr>
            <a:spLocks noGrp="1"/>
          </p:cNvSpPr>
          <p:nvPr>
            <p:ph type="body" sz="half" idx="2"/>
          </p:nvPr>
        </p:nvSpPr>
        <p:spPr>
          <a:xfrm>
            <a:off x="301752" y="5597030"/>
            <a:ext cx="7772400" cy="612648"/>
          </a:xfrm>
        </p:spPr>
        <p:txBody>
          <a:bodyPr>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2B49108A-864F-4489-8D0B-E7E4B970A244}"/>
              </a:ext>
            </a:extLst>
          </p:cNvPr>
          <p:cNvSpPr>
            <a:spLocks noGrp="1"/>
          </p:cNvSpPr>
          <p:nvPr>
            <p:ph type="sldNum" sz="quarter" idx="14"/>
          </p:nvPr>
        </p:nvSpPr>
        <p:spPr>
          <a:ln/>
        </p:spPr>
        <p:txBody>
          <a:bodyPr/>
          <a:lstStyle>
            <a:lvl1pPr>
              <a:defRPr/>
            </a:lvl1pPr>
          </a:lstStyle>
          <a:p>
            <a:fld id="{F24238D8-BDD4-4640-AAC1-51EF62B0F3A2}" type="slidenum">
              <a:rPr lang="en-US" altLang="en-US"/>
              <a:pPr/>
              <a:t>‹#›</a:t>
            </a:fld>
            <a:endParaRPr lang="en-US" altLang="en-US"/>
          </a:p>
        </p:txBody>
      </p:sp>
    </p:spTree>
    <p:extLst>
      <p:ext uri="{BB962C8B-B14F-4D97-AF65-F5344CB8AC3E}">
        <p14:creationId xmlns:p14="http://schemas.microsoft.com/office/powerpoint/2010/main" val="202024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996308"/>
            <a:ext cx="7772400" cy="594626"/>
          </a:xfrm>
        </p:spPr>
        <p:txBody>
          <a:bodyPr anchor="b"/>
          <a:lstStyle>
            <a:lvl1pPr algn="l">
              <a:defRPr sz="2200" b="1">
                <a:ln>
                  <a:noFill/>
                </a:ln>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0" y="0"/>
            <a:ext cx="9144000" cy="462681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01752" y="5597030"/>
            <a:ext cx="7772400" cy="612648"/>
          </a:xfrm>
        </p:spPr>
        <p:txBody>
          <a:bodyPr>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ACC38732-8A40-4FAC-AC9D-51E44BD23E18}"/>
              </a:ext>
            </a:extLst>
          </p:cNvPr>
          <p:cNvSpPr>
            <a:spLocks noGrp="1"/>
          </p:cNvSpPr>
          <p:nvPr>
            <p:ph type="sldNum" sz="quarter" idx="10"/>
          </p:nvPr>
        </p:nvSpPr>
        <p:spPr>
          <a:ln/>
        </p:spPr>
        <p:txBody>
          <a:bodyPr/>
          <a:lstStyle>
            <a:lvl1pPr>
              <a:defRPr/>
            </a:lvl1pPr>
          </a:lstStyle>
          <a:p>
            <a:fld id="{D85499EE-3F0E-42D9-8EEC-893ECC5D02DB}" type="slidenum">
              <a:rPr lang="en-US" altLang="en-US"/>
              <a:pPr/>
              <a:t>‹#›</a:t>
            </a:fld>
            <a:endParaRPr lang="en-US" altLang="en-US"/>
          </a:p>
        </p:txBody>
      </p:sp>
    </p:spTree>
    <p:extLst>
      <p:ext uri="{BB962C8B-B14F-4D97-AF65-F5344CB8AC3E}">
        <p14:creationId xmlns:p14="http://schemas.microsoft.com/office/powerpoint/2010/main" val="290927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71FB0-5D41-49C7-87F3-07845842E5EF}"/>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1027" name="Text Placeholder 2">
            <a:extLst>
              <a:ext uri="{FF2B5EF4-FFF2-40B4-BE49-F238E27FC236}">
                <a16:creationId xmlns:a16="http://schemas.microsoft.com/office/drawing/2014/main" id="{52BBD6F2-D5C1-4EA9-8202-F6B6F3CC6480}"/>
              </a:ext>
            </a:extLst>
          </p:cNvPr>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BF8C4A3E-C4FC-447A-924C-DD1D4B96D01B}"/>
              </a:ext>
            </a:extLst>
          </p:cNvPr>
          <p:cNvSpPr/>
          <p:nvPr/>
        </p:nvSpPr>
        <p:spPr>
          <a:xfrm>
            <a:off x="7602538" y="4868863"/>
            <a:ext cx="1552575" cy="14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a:extLst>
              <a:ext uri="{FF2B5EF4-FFF2-40B4-BE49-F238E27FC236}">
                <a16:creationId xmlns:a16="http://schemas.microsoft.com/office/drawing/2014/main" id="{9842832C-D4E4-40C8-966B-6B9BD5898AD1}"/>
              </a:ext>
            </a:extLst>
          </p:cNvPr>
          <p:cNvSpPr>
            <a:spLocks noGrp="1"/>
          </p:cNvSpPr>
          <p:nvPr>
            <p:ph type="sldNum" sz="quarter" idx="4"/>
          </p:nvPr>
        </p:nvSpPr>
        <p:spPr>
          <a:xfrm>
            <a:off x="8472488" y="6400800"/>
            <a:ext cx="547687" cy="396875"/>
          </a:xfrm>
          <a:prstGeom prst="bracketPair">
            <a:avLst>
              <a:gd name="adj" fmla="val 17949"/>
            </a:avLst>
          </a:prstGeom>
          <a:noFill/>
          <a:ln w="19050">
            <a:solidFill>
              <a:srgbClr val="FFFFFF"/>
            </a:solidFill>
          </a:ln>
        </p:spPr>
        <p:txBody>
          <a:bodyPr vert="horz" wrap="square" lIns="0" tIns="0" rIns="0" bIns="0" numCol="1" anchor="ctr" anchorCtr="0" compatLnSpc="1">
            <a:prstTxWarp prst="textNoShape">
              <a:avLst/>
            </a:prstTxWarp>
          </a:bodyPr>
          <a:lstStyle>
            <a:lvl1pPr algn="ctr">
              <a:defRPr sz="1400">
                <a:solidFill>
                  <a:srgbClr val="30551A"/>
                </a:solidFill>
              </a:defRPr>
            </a:lvl1pPr>
          </a:lstStyle>
          <a:p>
            <a:fld id="{CE6269B7-F03B-4CDE-9289-D62A88C488B6}" type="slidenum">
              <a:rPr lang="en-US" altLang="en-US"/>
              <a:pPr/>
              <a:t>‹#›</a:t>
            </a:fld>
            <a:endParaRPr lang="en-US" altLang="en-US"/>
          </a:p>
        </p:txBody>
      </p:sp>
      <p:pic>
        <p:nvPicPr>
          <p:cNvPr id="1030" name="Picture 8" descr="STEM logo white-01.png">
            <a:extLst>
              <a:ext uri="{FF2B5EF4-FFF2-40B4-BE49-F238E27FC236}">
                <a16:creationId xmlns:a16="http://schemas.microsoft.com/office/drawing/2014/main" id="{C1A74413-ED95-4DC6-B7CF-9E8501F7281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91425" y="4868863"/>
            <a:ext cx="159861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hf sldNum="0" hdr="0" ftr="0" dt="0"/>
  <p:txStyles>
    <p:titleStyle>
      <a:lvl1pPr algn="l" rtl="0" eaLnBrk="0" fontAlgn="base" hangingPunct="0">
        <a:spcBef>
          <a:spcPct val="0"/>
        </a:spcBef>
        <a:spcAft>
          <a:spcPct val="0"/>
        </a:spcAft>
        <a:defRPr sz="4600" kern="1200" spc="-100">
          <a:solidFill>
            <a:schemeClr val="tx2"/>
          </a:solidFill>
          <a:latin typeface="Tungsten Semibold"/>
          <a:ea typeface="Tungsten Semibold"/>
          <a:cs typeface="Tungsten Semibold"/>
        </a:defRPr>
      </a:lvl1pPr>
      <a:lvl2pPr algn="l" rtl="0" eaLnBrk="0" fontAlgn="base" hangingPunct="0">
        <a:spcBef>
          <a:spcPct val="0"/>
        </a:spcBef>
        <a:spcAft>
          <a:spcPct val="0"/>
        </a:spcAft>
        <a:defRPr sz="4600">
          <a:solidFill>
            <a:schemeClr val="tx2"/>
          </a:solidFill>
          <a:latin typeface="Tungsten Semibold"/>
          <a:ea typeface="Tungsten Semibold"/>
          <a:cs typeface="Tungsten Semibold"/>
        </a:defRPr>
      </a:lvl2pPr>
      <a:lvl3pPr algn="l" rtl="0" eaLnBrk="0" fontAlgn="base" hangingPunct="0">
        <a:spcBef>
          <a:spcPct val="0"/>
        </a:spcBef>
        <a:spcAft>
          <a:spcPct val="0"/>
        </a:spcAft>
        <a:defRPr sz="4600">
          <a:solidFill>
            <a:schemeClr val="tx2"/>
          </a:solidFill>
          <a:latin typeface="Tungsten Semibold"/>
          <a:ea typeface="Tungsten Semibold"/>
          <a:cs typeface="Tungsten Semibold"/>
        </a:defRPr>
      </a:lvl3pPr>
      <a:lvl4pPr algn="l" rtl="0" eaLnBrk="0" fontAlgn="base" hangingPunct="0">
        <a:spcBef>
          <a:spcPct val="0"/>
        </a:spcBef>
        <a:spcAft>
          <a:spcPct val="0"/>
        </a:spcAft>
        <a:defRPr sz="4600">
          <a:solidFill>
            <a:schemeClr val="tx2"/>
          </a:solidFill>
          <a:latin typeface="Tungsten Semibold"/>
          <a:ea typeface="Tungsten Semibold"/>
          <a:cs typeface="Tungsten Semibold"/>
        </a:defRPr>
      </a:lvl4pPr>
      <a:lvl5pPr algn="l" rtl="0" eaLnBrk="0" fontAlgn="base" hangingPunct="0">
        <a:spcBef>
          <a:spcPct val="0"/>
        </a:spcBef>
        <a:spcAft>
          <a:spcPct val="0"/>
        </a:spcAft>
        <a:defRPr sz="4600">
          <a:solidFill>
            <a:schemeClr val="tx2"/>
          </a:solidFill>
          <a:latin typeface="Tungsten Semibold"/>
          <a:ea typeface="Tungsten Semibold"/>
          <a:cs typeface="Tungsten Semibold"/>
        </a:defRPr>
      </a:lvl5pPr>
      <a:lvl6pPr marL="457200" algn="l" rtl="0" fontAlgn="base">
        <a:spcBef>
          <a:spcPct val="0"/>
        </a:spcBef>
        <a:spcAft>
          <a:spcPct val="0"/>
        </a:spcAft>
        <a:defRPr sz="4600">
          <a:solidFill>
            <a:schemeClr val="tx2"/>
          </a:solidFill>
          <a:latin typeface="Tungsten Semibold"/>
          <a:ea typeface="Tungsten Semibold"/>
          <a:cs typeface="Tungsten Semibold"/>
        </a:defRPr>
      </a:lvl6pPr>
      <a:lvl7pPr marL="914400" algn="l" rtl="0" fontAlgn="base">
        <a:spcBef>
          <a:spcPct val="0"/>
        </a:spcBef>
        <a:spcAft>
          <a:spcPct val="0"/>
        </a:spcAft>
        <a:defRPr sz="4600">
          <a:solidFill>
            <a:schemeClr val="tx2"/>
          </a:solidFill>
          <a:latin typeface="Tungsten Semibold"/>
          <a:ea typeface="Tungsten Semibold"/>
          <a:cs typeface="Tungsten Semibold"/>
        </a:defRPr>
      </a:lvl7pPr>
      <a:lvl8pPr marL="1371600" algn="l" rtl="0" fontAlgn="base">
        <a:spcBef>
          <a:spcPct val="0"/>
        </a:spcBef>
        <a:spcAft>
          <a:spcPct val="0"/>
        </a:spcAft>
        <a:defRPr sz="4600">
          <a:solidFill>
            <a:schemeClr val="tx2"/>
          </a:solidFill>
          <a:latin typeface="Tungsten Semibold"/>
          <a:ea typeface="Tungsten Semibold"/>
          <a:cs typeface="Tungsten Semibold"/>
        </a:defRPr>
      </a:lvl8pPr>
      <a:lvl9pPr marL="1828800" algn="l" rtl="0" fontAlgn="base">
        <a:spcBef>
          <a:spcPct val="0"/>
        </a:spcBef>
        <a:spcAft>
          <a:spcPct val="0"/>
        </a:spcAft>
        <a:defRPr sz="4600">
          <a:solidFill>
            <a:schemeClr val="tx2"/>
          </a:solidFill>
          <a:latin typeface="Tungsten Semibold"/>
          <a:ea typeface="Tungsten Semibold"/>
          <a:cs typeface="Tungsten Semibold"/>
        </a:defRPr>
      </a:lvl9pPr>
    </p:titleStyle>
    <p:bodyStyle>
      <a:lvl1pPr marL="114300" algn="l" rtl="0" eaLnBrk="0" fontAlgn="base" hangingPunct="0">
        <a:spcBef>
          <a:spcPct val="20000"/>
        </a:spcBef>
        <a:spcAft>
          <a:spcPct val="0"/>
        </a:spcAft>
        <a:buClr>
          <a:schemeClr val="accent1"/>
        </a:buClr>
        <a:buFont typeface="Wingdings" panose="05000000000000000000" pitchFamily="2" charset="2"/>
        <a:defRPr sz="2200" kern="1200">
          <a:solidFill>
            <a:schemeClr val="tx1"/>
          </a:solidFill>
          <a:latin typeface="+mn-lt"/>
          <a:ea typeface="+mn-ea"/>
          <a:cs typeface="+mn-cs"/>
        </a:defRPr>
      </a:lvl1pPr>
      <a:lvl2pPr marL="754063" indent="-342900" algn="l" rtl="0" eaLnBrk="0" fontAlgn="base" hangingPunct="0">
        <a:spcBef>
          <a:spcPct val="20000"/>
        </a:spcBef>
        <a:spcAft>
          <a:spcPct val="0"/>
        </a:spcAft>
        <a:buClr>
          <a:schemeClr val="accent2"/>
        </a:buClr>
        <a:buFont typeface="Wingdings" panose="05000000000000000000" pitchFamily="2" charset="2"/>
        <a:buChar char="§"/>
        <a:defRPr sz="2000" kern="1200">
          <a:solidFill>
            <a:srgbClr val="7A7B78"/>
          </a:solidFill>
          <a:latin typeface="+mn-lt"/>
          <a:ea typeface="+mn-ea"/>
          <a:cs typeface="+mn-cs"/>
        </a:defRPr>
      </a:lvl2pPr>
      <a:lvl3pPr marL="1062038" indent="-285750" algn="l" rtl="0" eaLnBrk="0" fontAlgn="base" hangingPunct="0">
        <a:spcBef>
          <a:spcPct val="20000"/>
        </a:spcBef>
        <a:spcAft>
          <a:spcPct val="0"/>
        </a:spcAft>
        <a:buClr>
          <a:schemeClr val="accent2"/>
        </a:buClr>
        <a:buFont typeface="Wingdings" panose="05000000000000000000" pitchFamily="2" charset="2"/>
        <a:buChar char="§"/>
        <a:defRPr kern="1200">
          <a:solidFill>
            <a:srgbClr val="7A7B78"/>
          </a:solidFill>
          <a:latin typeface="+mn-lt"/>
          <a:ea typeface="+mn-ea"/>
          <a:cs typeface="+mn-cs"/>
        </a:defRPr>
      </a:lvl3pPr>
      <a:lvl4pPr marL="1336675" indent="-285750" algn="l" rtl="0" eaLnBrk="0" fontAlgn="base" hangingPunct="0">
        <a:spcBef>
          <a:spcPct val="20000"/>
        </a:spcBef>
        <a:spcAft>
          <a:spcPct val="0"/>
        </a:spcAft>
        <a:buClr>
          <a:schemeClr val="accent2"/>
        </a:buClr>
        <a:buFont typeface="Wingdings" panose="05000000000000000000" pitchFamily="2" charset="2"/>
        <a:buChar char="§"/>
        <a:defRPr sz="1600" kern="1200">
          <a:solidFill>
            <a:srgbClr val="7A7B78"/>
          </a:solidFill>
          <a:latin typeface="+mn-lt"/>
          <a:ea typeface="+mn-ea"/>
          <a:cs typeface="+mn-cs"/>
        </a:defRPr>
      </a:lvl4pPr>
      <a:lvl5pPr marL="1611313" indent="-285750" algn="l" rtl="0" eaLnBrk="0" fontAlgn="base" hangingPunct="0">
        <a:spcBef>
          <a:spcPct val="20000"/>
        </a:spcBef>
        <a:spcAft>
          <a:spcPct val="0"/>
        </a:spcAft>
        <a:buClr>
          <a:schemeClr val="accent2"/>
        </a:buClr>
        <a:buFont typeface="Wingdings" panose="05000000000000000000" pitchFamily="2" charset="2"/>
        <a:buChar char="§"/>
        <a:defRPr sz="1400" kern="1200">
          <a:solidFill>
            <a:srgbClr val="7A7B78"/>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jpeg"/><Relationship Id="rId3" Type="http://schemas.openxmlformats.org/officeDocument/2006/relationships/image" Target="../media/image31.emf"/><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emf"/><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emf"/><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7B3C35F7-4AD8-4555-9211-6BC01E12AD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0287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B0491C9-DB08-4315-96A7-8AD3B1F787CF}"/>
              </a:ext>
            </a:extLst>
          </p:cNvPr>
          <p:cNvSpPr/>
          <p:nvPr/>
        </p:nvSpPr>
        <p:spPr>
          <a:xfrm>
            <a:off x="0" y="4572000"/>
            <a:ext cx="10304463" cy="1863725"/>
          </a:xfrm>
          <a:prstGeom prst="rect">
            <a:avLst/>
          </a:prstGeom>
          <a:solidFill>
            <a:schemeClr val="tx1">
              <a:alpha val="7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 name="Title 1">
            <a:extLst>
              <a:ext uri="{FF2B5EF4-FFF2-40B4-BE49-F238E27FC236}">
                <a16:creationId xmlns:a16="http://schemas.microsoft.com/office/drawing/2014/main" id="{38B79F9C-8833-4C87-9E85-D55B69F72E56}"/>
              </a:ext>
            </a:extLst>
          </p:cNvPr>
          <p:cNvSpPr>
            <a:spLocks noGrp="1"/>
          </p:cNvSpPr>
          <p:nvPr>
            <p:ph type="ctrTitle"/>
          </p:nvPr>
        </p:nvSpPr>
        <p:spPr>
          <a:xfrm>
            <a:off x="2303463" y="4754563"/>
            <a:ext cx="7543800" cy="1023937"/>
          </a:xfrm>
        </p:spPr>
        <p:txBody>
          <a:bodyPr/>
          <a:lstStyle/>
          <a:p>
            <a:pPr eaLnBrk="1" fontAlgn="auto" hangingPunct="1">
              <a:spcAft>
                <a:spcPts val="0"/>
              </a:spcAft>
              <a:defRPr/>
            </a:pPr>
            <a:br>
              <a:rPr lang="en-US" dirty="0">
                <a:ea typeface="+mj-ea"/>
              </a:rPr>
            </a:br>
            <a:endParaRPr lang="en-US" dirty="0">
              <a:solidFill>
                <a:schemeClr val="bg1"/>
              </a:solidFill>
              <a:ea typeface="+mj-ea"/>
            </a:endParaRPr>
          </a:p>
        </p:txBody>
      </p:sp>
      <p:sp>
        <p:nvSpPr>
          <p:cNvPr id="2053" name="Subtitle 2">
            <a:extLst>
              <a:ext uri="{FF2B5EF4-FFF2-40B4-BE49-F238E27FC236}">
                <a16:creationId xmlns:a16="http://schemas.microsoft.com/office/drawing/2014/main" id="{2D21A13A-245A-4325-9C0A-5FC72373E6CE}"/>
              </a:ext>
            </a:extLst>
          </p:cNvPr>
          <p:cNvSpPr>
            <a:spLocks noGrp="1"/>
          </p:cNvSpPr>
          <p:nvPr>
            <p:ph type="subTitle" idx="1"/>
          </p:nvPr>
        </p:nvSpPr>
        <p:spPr>
          <a:xfrm>
            <a:off x="2986088" y="5656263"/>
            <a:ext cx="6462712" cy="681037"/>
          </a:xfrm>
        </p:spPr>
        <p:txBody>
          <a:bodyPr/>
          <a:lstStyle/>
          <a:p>
            <a:pPr eaLnBrk="1" hangingPunct="1"/>
            <a:r>
              <a:rPr lang="en-US" altLang="en-US">
                <a:solidFill>
                  <a:schemeClr val="bg1"/>
                </a:solidFill>
              </a:rPr>
              <a:t>Iowa’s Shared Mission for Critical Thinkers</a:t>
            </a:r>
          </a:p>
        </p:txBody>
      </p:sp>
      <p:pic>
        <p:nvPicPr>
          <p:cNvPr id="2054" name="Picture 5" descr="STEM logo white-01.png">
            <a:extLst>
              <a:ext uri="{FF2B5EF4-FFF2-40B4-BE49-F238E27FC236}">
                <a16:creationId xmlns:a16="http://schemas.microsoft.com/office/drawing/2014/main" id="{26057A86-A62B-40C0-AD32-FC9F26FDF9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92625"/>
            <a:ext cx="211137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Box 6">
            <a:extLst>
              <a:ext uri="{FF2B5EF4-FFF2-40B4-BE49-F238E27FC236}">
                <a16:creationId xmlns:a16="http://schemas.microsoft.com/office/drawing/2014/main" id="{9FE81D43-C78C-46EA-A26C-DF1FCF5EF25C}"/>
              </a:ext>
            </a:extLst>
          </p:cNvPr>
          <p:cNvSpPr txBox="1">
            <a:spLocks noChangeArrowheads="1"/>
          </p:cNvSpPr>
          <p:nvPr/>
        </p:nvSpPr>
        <p:spPr bwMode="auto">
          <a:xfrm>
            <a:off x="2468563" y="4754563"/>
            <a:ext cx="6816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400">
                <a:solidFill>
                  <a:schemeClr val="bg1"/>
                </a:solidFill>
              </a:rPr>
              <a:t>Iowa STEM  </a:t>
            </a:r>
            <a:endParaRPr lang="en-US" altLang="en-US" sz="5400"/>
          </a:p>
        </p:txBody>
      </p:sp>
      <p:sp>
        <p:nvSpPr>
          <p:cNvPr id="2056" name="TextBox 7">
            <a:extLst>
              <a:ext uri="{FF2B5EF4-FFF2-40B4-BE49-F238E27FC236}">
                <a16:creationId xmlns:a16="http://schemas.microsoft.com/office/drawing/2014/main" id="{52F320D6-DD24-4292-BA42-6145CFF88817}"/>
              </a:ext>
            </a:extLst>
          </p:cNvPr>
          <p:cNvSpPr txBox="1">
            <a:spLocks noChangeArrowheads="1"/>
          </p:cNvSpPr>
          <p:nvPr/>
        </p:nvSpPr>
        <p:spPr bwMode="auto">
          <a:xfrm>
            <a:off x="214313" y="161925"/>
            <a:ext cx="46783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IRI/EAG Regional Meeting </a:t>
            </a:r>
          </a:p>
          <a:p>
            <a:pPr eaLnBrk="1" hangingPunct="1"/>
            <a:r>
              <a:rPr lang="en-US" altLang="en-US"/>
              <a:t>August 28, 2014</a:t>
            </a:r>
          </a:p>
          <a:p>
            <a:pPr eaLnBrk="1" hangingPunct="1"/>
            <a:r>
              <a:rPr lang="en-US" altLang="en-US"/>
              <a:t>Wilmington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DBBB-601B-4566-A7C3-BA476D841217}"/>
              </a:ext>
            </a:extLst>
          </p:cNvPr>
          <p:cNvSpPr>
            <a:spLocks noGrp="1"/>
          </p:cNvSpPr>
          <p:nvPr>
            <p:ph type="title"/>
          </p:nvPr>
        </p:nvSpPr>
        <p:spPr>
          <a:xfrm>
            <a:off x="306388" y="0"/>
            <a:ext cx="8275637" cy="1143000"/>
          </a:xfrm>
        </p:spPr>
        <p:txBody>
          <a:bodyPr/>
          <a:lstStyle/>
          <a:p>
            <a:pPr eaLnBrk="1" fontAlgn="auto" hangingPunct="1">
              <a:spcAft>
                <a:spcPts val="0"/>
              </a:spcAft>
              <a:defRPr/>
            </a:pPr>
            <a:r>
              <a:rPr lang="en-US" sz="4400" dirty="0">
                <a:ea typeface="+mj-ea"/>
              </a:rPr>
              <a:t>Iowa STEM: Engagement Points</a:t>
            </a:r>
          </a:p>
        </p:txBody>
      </p:sp>
      <p:sp>
        <p:nvSpPr>
          <p:cNvPr id="3" name="Content Placeholder 2">
            <a:extLst>
              <a:ext uri="{FF2B5EF4-FFF2-40B4-BE49-F238E27FC236}">
                <a16:creationId xmlns:a16="http://schemas.microsoft.com/office/drawing/2014/main" id="{660F8520-752D-4F59-BE3C-0843F719295A}"/>
              </a:ext>
            </a:extLst>
          </p:cNvPr>
          <p:cNvSpPr>
            <a:spLocks noGrp="1"/>
          </p:cNvSpPr>
          <p:nvPr>
            <p:ph idx="1"/>
          </p:nvPr>
        </p:nvSpPr>
        <p:spPr>
          <a:xfrm>
            <a:off x="457200" y="1266825"/>
            <a:ext cx="7620000" cy="4800600"/>
          </a:xfrm>
        </p:spPr>
        <p:txBody>
          <a:bodyPr rtlCol="0">
            <a:normAutofit/>
          </a:bodyPr>
          <a:lstStyle/>
          <a:p>
            <a:pPr marL="457200" indent="-342900" eaLnBrk="1" fontAlgn="auto" hangingPunct="1">
              <a:spcAft>
                <a:spcPts val="0"/>
              </a:spcAft>
              <a:buFont typeface="Arial" panose="020B0604020202020204" pitchFamily="34" charset="0"/>
              <a:buChar char="•"/>
              <a:defRPr/>
            </a:pPr>
            <a:r>
              <a:rPr lang="en-US" dirty="0"/>
              <a:t>IT Academy</a:t>
            </a:r>
          </a:p>
          <a:p>
            <a:pPr marL="457200" indent="-342900" eaLnBrk="1" fontAlgn="auto" hangingPunct="1">
              <a:spcAft>
                <a:spcPts val="0"/>
              </a:spcAft>
              <a:buFont typeface="Arial" panose="020B0604020202020204" pitchFamily="34" charset="0"/>
              <a:buChar char="•"/>
              <a:defRPr/>
            </a:pPr>
            <a:r>
              <a:rPr lang="en-US" dirty="0"/>
              <a:t>Externship</a:t>
            </a:r>
          </a:p>
          <a:p>
            <a:pPr marL="457200" indent="-342900" eaLnBrk="1" fontAlgn="auto" hangingPunct="1">
              <a:spcAft>
                <a:spcPts val="0"/>
              </a:spcAft>
              <a:buFont typeface="Arial" panose="020B0604020202020204" pitchFamily="34" charset="0"/>
              <a:buChar char="•"/>
              <a:defRPr/>
            </a:pPr>
            <a:r>
              <a:rPr lang="en-US" dirty="0"/>
              <a:t>Scale-Up</a:t>
            </a:r>
          </a:p>
          <a:p>
            <a:pPr marL="457200" indent="-342900" eaLnBrk="1" fontAlgn="auto" hangingPunct="1">
              <a:spcAft>
                <a:spcPts val="0"/>
              </a:spcAft>
              <a:buFont typeface="Arial" panose="020B0604020202020204" pitchFamily="34" charset="0"/>
              <a:buChar char="•"/>
              <a:defRPr/>
            </a:pPr>
            <a:r>
              <a:rPr lang="en-US" dirty="0"/>
              <a:t>CAPS model</a:t>
            </a:r>
          </a:p>
          <a:p>
            <a:pPr marL="457200" indent="-342900" eaLnBrk="1" fontAlgn="auto" hangingPunct="1">
              <a:spcAft>
                <a:spcPts val="0"/>
              </a:spcAft>
              <a:buFont typeface="Arial" panose="020B0604020202020204" pitchFamily="34" charset="0"/>
              <a:buChar char="•"/>
              <a:defRPr/>
            </a:pPr>
            <a:r>
              <a:rPr lang="en-US" dirty="0"/>
              <a:t>STEM Endorsmnt.</a:t>
            </a:r>
          </a:p>
          <a:p>
            <a:pPr marL="457200" indent="-342900" eaLnBrk="1" fontAlgn="auto" hangingPunct="1">
              <a:spcAft>
                <a:spcPts val="0"/>
              </a:spcAft>
              <a:buFont typeface="Arial" panose="020B0604020202020204" pitchFamily="34" charset="0"/>
              <a:buChar char="•"/>
              <a:defRPr/>
            </a:pPr>
            <a:r>
              <a:rPr lang="en-US" dirty="0"/>
              <a:t>Committee- </a:t>
            </a:r>
          </a:p>
          <a:p>
            <a:pPr eaLnBrk="1" fontAlgn="auto" hangingPunct="1">
              <a:spcAft>
                <a:spcPts val="0"/>
              </a:spcAft>
              <a:buFont typeface="Wingdings" charset="2"/>
              <a:buNone/>
              <a:defRPr/>
            </a:pPr>
            <a:r>
              <a:rPr lang="en-US" dirty="0"/>
              <a:t>	- Ag Sci</a:t>
            </a:r>
          </a:p>
          <a:p>
            <a:pPr eaLnBrk="1" fontAlgn="auto" hangingPunct="1">
              <a:spcAft>
                <a:spcPts val="0"/>
              </a:spcAft>
              <a:buFont typeface="Wingdings" charset="2"/>
              <a:buNone/>
              <a:defRPr/>
            </a:pPr>
            <a:r>
              <a:rPr lang="en-US" dirty="0"/>
              <a:t>	- Comp Sci</a:t>
            </a:r>
          </a:p>
          <a:p>
            <a:pPr eaLnBrk="1" fontAlgn="auto" hangingPunct="1">
              <a:spcAft>
                <a:spcPts val="0"/>
              </a:spcAft>
              <a:buFont typeface="Wingdings" charset="2"/>
              <a:buNone/>
              <a:defRPr/>
            </a:pPr>
            <a:r>
              <a:rPr lang="en-US" dirty="0"/>
              <a:t>	- Arts n’ STEM</a:t>
            </a:r>
          </a:p>
          <a:p>
            <a:pPr eaLnBrk="1" fontAlgn="auto" hangingPunct="1">
              <a:spcAft>
                <a:spcPts val="0"/>
              </a:spcAft>
              <a:buFont typeface="Wingdings" charset="2"/>
              <a:buNone/>
              <a:defRPr/>
            </a:pPr>
            <a:r>
              <a:rPr lang="en-US" dirty="0"/>
              <a:t>	- Volunteerism</a:t>
            </a:r>
          </a:p>
          <a:p>
            <a:pPr marL="457200" indent="-342900" eaLnBrk="1" fontAlgn="auto" hangingPunct="1">
              <a:spcAft>
                <a:spcPts val="0"/>
              </a:spcAft>
              <a:buFont typeface="Arial" panose="020B0604020202020204" pitchFamily="34" charset="0"/>
              <a:buChar char="•"/>
              <a:defRPr/>
            </a:pPr>
            <a:r>
              <a:rPr lang="en-US" dirty="0"/>
              <a:t>Board or Council member</a:t>
            </a:r>
          </a:p>
        </p:txBody>
      </p:sp>
      <p:pic>
        <p:nvPicPr>
          <p:cNvPr id="11268" name="Picture 3" descr="billboard.png">
            <a:extLst>
              <a:ext uri="{FF2B5EF4-FFF2-40B4-BE49-F238E27FC236}">
                <a16:creationId xmlns:a16="http://schemas.microsoft.com/office/drawing/2014/main" id="{AB3A663C-4552-4A21-AD96-DD18A5D854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979488"/>
            <a:ext cx="57435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DB0082B4-0B2A-459D-8ED7-A24F4D10B4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12700"/>
            <a:ext cx="10287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692864A-02A9-4DE6-A202-6B5B5E848E1E}"/>
              </a:ext>
            </a:extLst>
          </p:cNvPr>
          <p:cNvSpPr/>
          <p:nvPr/>
        </p:nvSpPr>
        <p:spPr>
          <a:xfrm>
            <a:off x="0" y="4572000"/>
            <a:ext cx="10304463" cy="1863725"/>
          </a:xfrm>
          <a:prstGeom prst="rect">
            <a:avLst/>
          </a:prstGeom>
          <a:solidFill>
            <a:schemeClr val="tx1">
              <a:alpha val="7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 name="Title 1">
            <a:extLst>
              <a:ext uri="{FF2B5EF4-FFF2-40B4-BE49-F238E27FC236}">
                <a16:creationId xmlns:a16="http://schemas.microsoft.com/office/drawing/2014/main" id="{0CA95017-BA44-470E-8A3B-9A80008AAC8E}"/>
              </a:ext>
            </a:extLst>
          </p:cNvPr>
          <p:cNvSpPr>
            <a:spLocks noGrp="1"/>
          </p:cNvSpPr>
          <p:nvPr>
            <p:ph type="ctrTitle"/>
          </p:nvPr>
        </p:nvSpPr>
        <p:spPr>
          <a:xfrm>
            <a:off x="2303463" y="4754563"/>
            <a:ext cx="7543800" cy="1023937"/>
          </a:xfrm>
        </p:spPr>
        <p:txBody>
          <a:bodyPr/>
          <a:lstStyle/>
          <a:p>
            <a:pPr eaLnBrk="1" fontAlgn="auto" hangingPunct="1">
              <a:spcAft>
                <a:spcPts val="0"/>
              </a:spcAft>
              <a:defRPr/>
            </a:pPr>
            <a:r>
              <a:rPr lang="en-US" sz="4400" dirty="0">
                <a:solidFill>
                  <a:schemeClr val="bg1"/>
                </a:solidFill>
                <a:ea typeface="+mj-ea"/>
              </a:rPr>
              <a:t>Contact: Info@IowaSTEM.gov</a:t>
            </a:r>
          </a:p>
        </p:txBody>
      </p:sp>
      <p:sp>
        <p:nvSpPr>
          <p:cNvPr id="12293" name="Subtitle 2">
            <a:extLst>
              <a:ext uri="{FF2B5EF4-FFF2-40B4-BE49-F238E27FC236}">
                <a16:creationId xmlns:a16="http://schemas.microsoft.com/office/drawing/2014/main" id="{9AC0BC83-8B20-4738-92B5-5002B4EC062C}"/>
              </a:ext>
            </a:extLst>
          </p:cNvPr>
          <p:cNvSpPr>
            <a:spLocks noGrp="1"/>
          </p:cNvSpPr>
          <p:nvPr>
            <p:ph type="subTitle" idx="1"/>
          </p:nvPr>
        </p:nvSpPr>
        <p:spPr>
          <a:xfrm>
            <a:off x="2879725" y="5756275"/>
            <a:ext cx="6462713" cy="679450"/>
          </a:xfrm>
        </p:spPr>
        <p:txBody>
          <a:bodyPr/>
          <a:lstStyle/>
          <a:p>
            <a:pPr eaLnBrk="1" hangingPunct="1"/>
            <a:r>
              <a:rPr lang="en-US" altLang="en-US">
                <a:solidFill>
                  <a:schemeClr val="bg1"/>
                </a:solidFill>
              </a:rPr>
              <a:t> Iowa’s STEM Edu-nomic Development Mission</a:t>
            </a:r>
          </a:p>
        </p:txBody>
      </p:sp>
      <p:pic>
        <p:nvPicPr>
          <p:cNvPr id="12294" name="Picture 5" descr="STEM logo white-01.png">
            <a:extLst>
              <a:ext uri="{FF2B5EF4-FFF2-40B4-BE49-F238E27FC236}">
                <a16:creationId xmlns:a16="http://schemas.microsoft.com/office/drawing/2014/main" id="{A4C2764E-12AC-498D-A0D1-1A81F96B4E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92625"/>
            <a:ext cx="211137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3BDC-0CB4-4074-B027-319337B23177}"/>
              </a:ext>
            </a:extLst>
          </p:cNvPr>
          <p:cNvSpPr>
            <a:spLocks noGrp="1"/>
          </p:cNvSpPr>
          <p:nvPr>
            <p:ph type="title"/>
          </p:nvPr>
        </p:nvSpPr>
        <p:spPr/>
        <p:txBody>
          <a:bodyPr/>
          <a:lstStyle/>
          <a:p>
            <a:pPr eaLnBrk="1" fontAlgn="auto" hangingPunct="1">
              <a:spcAft>
                <a:spcPts val="0"/>
              </a:spcAft>
              <a:defRPr/>
            </a:pPr>
            <a:r>
              <a:rPr lang="en-US" dirty="0">
                <a:ea typeface="+mj-ea"/>
              </a:rPr>
              <a:t>What is STEM?</a:t>
            </a:r>
          </a:p>
        </p:txBody>
      </p:sp>
      <p:sp>
        <p:nvSpPr>
          <p:cNvPr id="3" name="Content Placeholder 2">
            <a:extLst>
              <a:ext uri="{FF2B5EF4-FFF2-40B4-BE49-F238E27FC236}">
                <a16:creationId xmlns:a16="http://schemas.microsoft.com/office/drawing/2014/main" id="{C4ED30B3-21BB-4B69-BF1E-92FDB56B3893}"/>
              </a:ext>
            </a:extLst>
          </p:cNvPr>
          <p:cNvSpPr>
            <a:spLocks noGrp="1"/>
          </p:cNvSpPr>
          <p:nvPr>
            <p:ph idx="1"/>
          </p:nvPr>
        </p:nvSpPr>
        <p:spPr>
          <a:xfrm>
            <a:off x="457200" y="1417638"/>
            <a:ext cx="7620000" cy="4800600"/>
          </a:xfrm>
        </p:spPr>
        <p:txBody>
          <a:bodyPr rtlCol="0">
            <a:normAutofit lnSpcReduction="10000"/>
          </a:bodyPr>
          <a:lstStyle/>
          <a:p>
            <a:pPr eaLnBrk="1" fontAlgn="auto" hangingPunct="1">
              <a:spcAft>
                <a:spcPts val="0"/>
              </a:spcAft>
              <a:buFont typeface="Wingdings" charset="2"/>
              <a:buNone/>
              <a:defRPr/>
            </a:pPr>
            <a:r>
              <a:rPr lang="en-US" sz="2800" i="1" dirty="0"/>
              <a:t>“…an interdisciplinary approach to learning where rigorous academic concepts are coupled with real-world lessons as students apply science, technology, engineering and mathematics in contexts that make connections between school, community, work and the global enterprise enabling the development of STEM literacy and with it the ability to compete in the new economy.”</a:t>
            </a:r>
          </a:p>
          <a:p>
            <a:pPr eaLnBrk="1" fontAlgn="auto" hangingPunct="1">
              <a:spcAft>
                <a:spcPts val="0"/>
              </a:spcAft>
              <a:buFont typeface="Wingdings" charset="2"/>
              <a:buNone/>
              <a:defRPr/>
            </a:pPr>
            <a:endParaRPr lang="en-US" dirty="0"/>
          </a:p>
          <a:p>
            <a:pPr eaLnBrk="1" fontAlgn="auto" hangingPunct="1">
              <a:spcAft>
                <a:spcPts val="0"/>
              </a:spcAft>
              <a:buFont typeface="Wingdings" charset="2"/>
              <a:buNone/>
              <a:defRPr/>
            </a:pPr>
            <a:r>
              <a:rPr lang="en-US" sz="1400" i="1" dirty="0"/>
              <a:t> - Tsupros, N., Kohler, R., &amp; Hallinen, J. (2009). STEM education: A project to identify          the missing components. Intermediate Unit 1: Center for STEM Education and Leonard Gelfand Center for Service Learning and Outreach, Carnegie Mellon University, Pennsylvania.</a:t>
            </a:r>
            <a:endParaRPr lang="en-US" sz="1400" dirty="0"/>
          </a:p>
          <a:p>
            <a:pPr eaLnBrk="1" fontAlgn="auto" hangingPunct="1">
              <a:spcAft>
                <a:spcPts val="0"/>
              </a:spcAft>
              <a:buFont typeface="Wingdings" charset="2"/>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22D5-5E71-4208-8DEA-B227FA8558CD}"/>
              </a:ext>
            </a:extLst>
          </p:cNvPr>
          <p:cNvSpPr>
            <a:spLocks noGrp="1"/>
          </p:cNvSpPr>
          <p:nvPr>
            <p:ph type="title"/>
          </p:nvPr>
        </p:nvSpPr>
        <p:spPr/>
        <p:txBody>
          <a:bodyPr/>
          <a:lstStyle/>
          <a:p>
            <a:pPr eaLnBrk="1" fontAlgn="auto" hangingPunct="1">
              <a:spcAft>
                <a:spcPts val="0"/>
              </a:spcAft>
              <a:defRPr/>
            </a:pPr>
            <a:r>
              <a:rPr lang="en-US" dirty="0">
                <a:ea typeface="+mj-ea"/>
              </a:rPr>
              <a:t>Why STEM?</a:t>
            </a:r>
          </a:p>
        </p:txBody>
      </p:sp>
      <p:pic>
        <p:nvPicPr>
          <p:cNvPr id="4099" name="Picture 3" descr="STEM photos.jpg">
            <a:extLst>
              <a:ext uri="{FF2B5EF4-FFF2-40B4-BE49-F238E27FC236}">
                <a16:creationId xmlns:a16="http://schemas.microsoft.com/office/drawing/2014/main" id="{C6A335F1-B7B6-413C-B937-AF9DC55D6953}"/>
              </a:ext>
            </a:extLst>
          </p:cNvPr>
          <p:cNvPicPr>
            <a:picLocks noChangeAspect="1"/>
          </p:cNvPicPr>
          <p:nvPr/>
        </p:nvPicPr>
        <p:blipFill>
          <a:blip r:embed="rId2">
            <a:extLst>
              <a:ext uri="{28A0092B-C50C-407E-A947-70E740481C1C}">
                <a14:useLocalDpi xmlns:a14="http://schemas.microsoft.com/office/drawing/2010/main" val="0"/>
              </a:ext>
            </a:extLst>
          </a:blip>
          <a:srcRect l="49367"/>
          <a:stretch>
            <a:fillRect/>
          </a:stretch>
        </p:blipFill>
        <p:spPr bwMode="auto">
          <a:xfrm>
            <a:off x="5965825" y="71438"/>
            <a:ext cx="3178175" cy="678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48E768E0-700B-4C21-9B8D-7F801BC90C34}"/>
              </a:ext>
            </a:extLst>
          </p:cNvPr>
          <p:cNvSpPr>
            <a:spLocks noGrp="1"/>
          </p:cNvSpPr>
          <p:nvPr>
            <p:ph idx="1"/>
          </p:nvPr>
        </p:nvSpPr>
        <p:spPr>
          <a:xfrm>
            <a:off x="0" y="871538"/>
            <a:ext cx="7620000" cy="4800600"/>
          </a:xfrm>
        </p:spPr>
        <p:txBody>
          <a:bodyPr rtlCol="0">
            <a:normAutofit fontScale="92500" lnSpcReduction="10000"/>
          </a:bodyPr>
          <a:lstStyle/>
          <a:p>
            <a:pPr eaLnBrk="1" fontAlgn="auto" hangingPunct="1">
              <a:spcAft>
                <a:spcPts val="0"/>
              </a:spcAft>
              <a:buFont typeface="Wingdings" charset="2"/>
              <a:buNone/>
              <a:defRPr/>
            </a:pPr>
            <a:endParaRPr lang="en-US" sz="2800" dirty="0">
              <a:solidFill>
                <a:schemeClr val="bg1">
                  <a:lumMod val="50000"/>
                </a:schemeClr>
              </a:solidFill>
            </a:endParaRPr>
          </a:p>
          <a:p>
            <a:pPr marL="571500" indent="-457200" eaLnBrk="1" fontAlgn="auto" hangingPunct="1">
              <a:spcAft>
                <a:spcPts val="0"/>
              </a:spcAft>
              <a:buFont typeface="Arial"/>
              <a:buChar char="•"/>
              <a:defRPr/>
            </a:pPr>
            <a:r>
              <a:rPr lang="en-US" sz="2800" dirty="0">
                <a:solidFill>
                  <a:schemeClr val="bg1">
                    <a:lumMod val="50000"/>
                  </a:schemeClr>
                </a:solidFill>
              </a:rPr>
              <a:t>Economic development advantage </a:t>
            </a:r>
          </a:p>
          <a:p>
            <a:pPr marL="571500" indent="-457200" eaLnBrk="1" fontAlgn="auto" hangingPunct="1">
              <a:spcAft>
                <a:spcPts val="0"/>
              </a:spcAft>
              <a:buFont typeface="Arial"/>
              <a:buChar char="•"/>
              <a:defRPr/>
            </a:pPr>
            <a:endParaRPr lang="en-US" sz="1100" dirty="0">
              <a:solidFill>
                <a:schemeClr val="bg1">
                  <a:lumMod val="50000"/>
                </a:schemeClr>
              </a:solidFill>
            </a:endParaRPr>
          </a:p>
          <a:p>
            <a:pPr marL="571500" indent="-457200" eaLnBrk="1" fontAlgn="auto" hangingPunct="1">
              <a:spcAft>
                <a:spcPts val="0"/>
              </a:spcAft>
              <a:buFont typeface="Arial"/>
              <a:buChar char="•"/>
              <a:defRPr/>
            </a:pPr>
            <a:r>
              <a:rPr lang="en-US" sz="2800" dirty="0">
                <a:solidFill>
                  <a:schemeClr val="bg1">
                    <a:lumMod val="50000"/>
                  </a:schemeClr>
                </a:solidFill>
              </a:rPr>
              <a:t>STEM careers pay better,                          more equitable,                                   recession-proof</a:t>
            </a:r>
            <a:br>
              <a:rPr lang="en-US" sz="2800" dirty="0">
                <a:solidFill>
                  <a:schemeClr val="bg1">
                    <a:lumMod val="50000"/>
                  </a:schemeClr>
                </a:solidFill>
              </a:rPr>
            </a:br>
            <a:endParaRPr lang="en-US" sz="1000" dirty="0">
              <a:solidFill>
                <a:schemeClr val="bg1">
                  <a:lumMod val="50000"/>
                </a:schemeClr>
              </a:solidFill>
            </a:endParaRPr>
          </a:p>
          <a:p>
            <a:pPr marL="571500" indent="-457200" eaLnBrk="1" fontAlgn="auto" hangingPunct="1">
              <a:spcAft>
                <a:spcPts val="0"/>
              </a:spcAft>
              <a:buFont typeface="Arial"/>
              <a:buChar char="•"/>
              <a:defRPr/>
            </a:pPr>
            <a:r>
              <a:rPr lang="en-US" sz="2800" b="1" dirty="0">
                <a:solidFill>
                  <a:schemeClr val="bg1">
                    <a:lumMod val="50000"/>
                  </a:schemeClr>
                </a:solidFill>
              </a:rPr>
              <a:t>STEM jobs </a:t>
            </a:r>
            <a:r>
              <a:rPr lang="en-US" sz="2800" dirty="0">
                <a:solidFill>
                  <a:schemeClr val="bg1">
                    <a:lumMod val="50000"/>
                  </a:schemeClr>
                </a:solidFill>
              </a:rPr>
              <a:t>growing 4x the rate of                            other fields</a:t>
            </a:r>
          </a:p>
          <a:p>
            <a:pPr marL="571500" indent="-457200" eaLnBrk="1" fontAlgn="auto" hangingPunct="1">
              <a:spcAft>
                <a:spcPts val="0"/>
              </a:spcAft>
              <a:buFont typeface="Arial"/>
              <a:buChar char="•"/>
              <a:defRPr/>
            </a:pPr>
            <a:endParaRPr lang="en-US" sz="1000" dirty="0">
              <a:solidFill>
                <a:schemeClr val="bg1">
                  <a:lumMod val="50000"/>
                </a:schemeClr>
              </a:solidFill>
            </a:endParaRPr>
          </a:p>
          <a:p>
            <a:pPr marL="571500" indent="-457200" eaLnBrk="1" fontAlgn="auto" hangingPunct="1">
              <a:spcAft>
                <a:spcPts val="0"/>
              </a:spcAft>
              <a:buFont typeface="Arial"/>
              <a:buChar char="•"/>
              <a:defRPr/>
            </a:pPr>
            <a:r>
              <a:rPr lang="en-US" sz="2800" dirty="0">
                <a:solidFill>
                  <a:schemeClr val="bg1">
                    <a:lumMod val="50000"/>
                  </a:schemeClr>
                </a:solidFill>
              </a:rPr>
              <a:t>STEM-literacy = quality of life</a:t>
            </a:r>
          </a:p>
          <a:p>
            <a:pPr eaLnBrk="1" fontAlgn="auto" hangingPunct="1">
              <a:spcAft>
                <a:spcPts val="0"/>
              </a:spcAft>
              <a:buFont typeface="Wingdings" charset="2"/>
              <a:buNone/>
              <a:defRPr/>
            </a:pPr>
            <a:endParaRPr lang="en-US" sz="2800" dirty="0">
              <a:solidFill>
                <a:schemeClr val="bg1">
                  <a:lumMod val="50000"/>
                </a:schemeClr>
              </a:solidFill>
            </a:endParaRPr>
          </a:p>
          <a:p>
            <a:pPr eaLnBrk="1" fontAlgn="auto" hangingPunct="1">
              <a:spcAft>
                <a:spcPts val="0"/>
              </a:spcAft>
              <a:buFont typeface="Wingdings" charset="2"/>
              <a:buNone/>
              <a:defRPr/>
            </a:pPr>
            <a:r>
              <a:rPr lang="en-US" sz="3500" dirty="0"/>
              <a:t>STEM graduates in demand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C2B0-7C69-44A9-9F28-E9F65142AA8D}"/>
              </a:ext>
            </a:extLst>
          </p:cNvPr>
          <p:cNvSpPr>
            <a:spLocks noGrp="1"/>
          </p:cNvSpPr>
          <p:nvPr>
            <p:ph type="title"/>
          </p:nvPr>
        </p:nvSpPr>
        <p:spPr>
          <a:xfrm>
            <a:off x="306388" y="0"/>
            <a:ext cx="7620000" cy="1143000"/>
          </a:xfrm>
        </p:spPr>
        <p:txBody>
          <a:bodyPr/>
          <a:lstStyle/>
          <a:p>
            <a:pPr eaLnBrk="1" fontAlgn="auto" hangingPunct="1">
              <a:spcAft>
                <a:spcPts val="0"/>
              </a:spcAft>
              <a:defRPr/>
            </a:pPr>
            <a:r>
              <a:rPr lang="en-US" sz="4400" dirty="0">
                <a:ea typeface="+mj-ea"/>
              </a:rPr>
              <a:t>Who is Iowa STEM</a:t>
            </a:r>
          </a:p>
        </p:txBody>
      </p:sp>
      <p:sp>
        <p:nvSpPr>
          <p:cNvPr id="5123" name="Content Placeholder 2">
            <a:extLst>
              <a:ext uri="{FF2B5EF4-FFF2-40B4-BE49-F238E27FC236}">
                <a16:creationId xmlns:a16="http://schemas.microsoft.com/office/drawing/2014/main" id="{D6089A77-B2DF-4771-BDDE-4D87C13FAEC8}"/>
              </a:ext>
            </a:extLst>
          </p:cNvPr>
          <p:cNvSpPr>
            <a:spLocks noGrp="1"/>
          </p:cNvSpPr>
          <p:nvPr>
            <p:ph idx="1"/>
          </p:nvPr>
        </p:nvSpPr>
        <p:spPr/>
        <p:txBody>
          <a:bodyPr/>
          <a:lstStyle/>
          <a:p>
            <a:pPr eaLnBrk="1" hangingPunct="1"/>
            <a:endParaRPr lang="en-US" altLang="en-US"/>
          </a:p>
        </p:txBody>
      </p:sp>
      <p:pic>
        <p:nvPicPr>
          <p:cNvPr id="5124" name="Picture 4">
            <a:extLst>
              <a:ext uri="{FF2B5EF4-FFF2-40B4-BE49-F238E27FC236}">
                <a16:creationId xmlns:a16="http://schemas.microsoft.com/office/drawing/2014/main" id="{B60D3B0C-8121-4B7D-B2E0-EB2EBAAA2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895350"/>
            <a:ext cx="7620000" cy="586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1C492F5-D1E7-4384-86E8-619346709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58" t="12595" r="21516" b="29002"/>
          <a:stretch>
            <a:fillRect/>
          </a:stretch>
        </p:blipFill>
        <p:spPr bwMode="auto">
          <a:xfrm>
            <a:off x="150813" y="1143000"/>
            <a:ext cx="7661275" cy="502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3B7E7B1C-42AD-44A9-9E64-68290BE81FF3}"/>
              </a:ext>
            </a:extLst>
          </p:cNvPr>
          <p:cNvSpPr>
            <a:spLocks noGrp="1"/>
          </p:cNvSpPr>
          <p:nvPr>
            <p:ph type="title"/>
          </p:nvPr>
        </p:nvSpPr>
        <p:spPr>
          <a:xfrm>
            <a:off x="306388" y="0"/>
            <a:ext cx="7620000" cy="1143000"/>
          </a:xfrm>
        </p:spPr>
        <p:txBody>
          <a:bodyPr/>
          <a:lstStyle/>
          <a:p>
            <a:pPr eaLnBrk="1" fontAlgn="auto" hangingPunct="1">
              <a:spcAft>
                <a:spcPts val="0"/>
              </a:spcAft>
              <a:defRPr/>
            </a:pPr>
            <a:r>
              <a:rPr lang="en-US" sz="4400" dirty="0">
                <a:ea typeface="+mj-ea"/>
              </a:rPr>
              <a:t>HOW is Iowa STEM</a:t>
            </a:r>
          </a:p>
        </p:txBody>
      </p:sp>
      <p:pic>
        <p:nvPicPr>
          <p:cNvPr id="6148" name="Picture 3">
            <a:extLst>
              <a:ext uri="{FF2B5EF4-FFF2-40B4-BE49-F238E27FC236}">
                <a16:creationId xmlns:a16="http://schemas.microsoft.com/office/drawing/2014/main" id="{7ECB264E-78EE-4239-9BB9-F176EF1719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6875" y="1936750"/>
            <a:ext cx="1751013" cy="679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4">
            <a:extLst>
              <a:ext uri="{FF2B5EF4-FFF2-40B4-BE49-F238E27FC236}">
                <a16:creationId xmlns:a16="http://schemas.microsoft.com/office/drawing/2014/main" id="{CC8FB0EE-FF8E-404F-88FC-9EA167B31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4513263"/>
            <a:ext cx="1419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5">
            <a:extLst>
              <a:ext uri="{FF2B5EF4-FFF2-40B4-BE49-F238E27FC236}">
                <a16:creationId xmlns:a16="http://schemas.microsoft.com/office/drawing/2014/main" id="{DE192E7F-F9D9-4BCA-B5DD-AA5DA152B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138" y="1952625"/>
            <a:ext cx="135731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6">
            <a:extLst>
              <a:ext uri="{FF2B5EF4-FFF2-40B4-BE49-F238E27FC236}">
                <a16:creationId xmlns:a16="http://schemas.microsoft.com/office/drawing/2014/main" id="{DB26C0BB-2BC2-40CF-AC6B-CB56D75DE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3525" y="4324350"/>
            <a:ext cx="1677988"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7">
            <a:extLst>
              <a:ext uri="{FF2B5EF4-FFF2-40B4-BE49-F238E27FC236}">
                <a16:creationId xmlns:a16="http://schemas.microsoft.com/office/drawing/2014/main" id="{B45B2097-58C1-499A-B462-00CD77FE51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363" y="4354513"/>
            <a:ext cx="131921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a:extLst>
              <a:ext uri="{FF2B5EF4-FFF2-40B4-BE49-F238E27FC236}">
                <a16:creationId xmlns:a16="http://schemas.microsoft.com/office/drawing/2014/main" id="{61D34981-4EDF-406A-938B-907DF60758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8463" y="1952625"/>
            <a:ext cx="1633537"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a:extLst>
              <a:ext uri="{FF2B5EF4-FFF2-40B4-BE49-F238E27FC236}">
                <a16:creationId xmlns:a16="http://schemas.microsoft.com/office/drawing/2014/main" id="{B98FF57C-5A39-4D92-9B72-561C3DA5E7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2388" y="5092700"/>
            <a:ext cx="825500" cy="103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a:extLst>
              <a:ext uri="{FF2B5EF4-FFF2-40B4-BE49-F238E27FC236}">
                <a16:creationId xmlns:a16="http://schemas.microsoft.com/office/drawing/2014/main" id="{7ADEB849-1AED-4ECD-BFD5-80118CAD5E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3475" y="1924050"/>
            <a:ext cx="8763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3">
            <a:extLst>
              <a:ext uri="{FF2B5EF4-FFF2-40B4-BE49-F238E27FC236}">
                <a16:creationId xmlns:a16="http://schemas.microsoft.com/office/drawing/2014/main" id="{0BB711D5-8798-47AA-B7EE-65307177CD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8000" y="4978400"/>
            <a:ext cx="765175" cy="100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7" name="Picture 14">
            <a:extLst>
              <a:ext uri="{FF2B5EF4-FFF2-40B4-BE49-F238E27FC236}">
                <a16:creationId xmlns:a16="http://schemas.microsoft.com/office/drawing/2014/main" id="{A5EF4454-4C79-4133-99F5-C2FC70DC00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0088" y="2565400"/>
            <a:ext cx="776287" cy="96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8" name="Picture 15">
            <a:extLst>
              <a:ext uri="{FF2B5EF4-FFF2-40B4-BE49-F238E27FC236}">
                <a16:creationId xmlns:a16="http://schemas.microsoft.com/office/drawing/2014/main" id="{1F37C243-5FA2-4762-A9B2-01A2115518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36938" y="4899025"/>
            <a:ext cx="1049337" cy="78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9" name="Picture 16">
            <a:extLst>
              <a:ext uri="{FF2B5EF4-FFF2-40B4-BE49-F238E27FC236}">
                <a16:creationId xmlns:a16="http://schemas.microsoft.com/office/drawing/2014/main" id="{642492EE-B3D3-468B-82D1-D1D75DEA06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2500" y="2616200"/>
            <a:ext cx="782638" cy="88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3E7A-1E8D-4B77-84D7-65332AC16F67}"/>
              </a:ext>
            </a:extLst>
          </p:cNvPr>
          <p:cNvSpPr>
            <a:spLocks noGrp="1"/>
          </p:cNvSpPr>
          <p:nvPr>
            <p:ph type="title"/>
          </p:nvPr>
        </p:nvSpPr>
        <p:spPr>
          <a:xfrm>
            <a:off x="306388" y="0"/>
            <a:ext cx="7620000" cy="1143000"/>
          </a:xfrm>
        </p:spPr>
        <p:txBody>
          <a:bodyPr/>
          <a:lstStyle/>
          <a:p>
            <a:pPr eaLnBrk="1" fontAlgn="auto" hangingPunct="1">
              <a:spcAft>
                <a:spcPts val="0"/>
              </a:spcAft>
              <a:defRPr/>
            </a:pPr>
            <a:r>
              <a:rPr lang="en-US" sz="4400" dirty="0">
                <a:ea typeface="+mj-ea"/>
              </a:rPr>
              <a:t>How is Iowa STEM  (con’t.)</a:t>
            </a:r>
          </a:p>
        </p:txBody>
      </p:sp>
      <p:pic>
        <p:nvPicPr>
          <p:cNvPr id="7171" name="Picture 2">
            <a:extLst>
              <a:ext uri="{FF2B5EF4-FFF2-40B4-BE49-F238E27FC236}">
                <a16:creationId xmlns:a16="http://schemas.microsoft.com/office/drawing/2014/main" id="{16933DA3-32D2-4410-9D02-82E7D37A45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76825" y="1733550"/>
            <a:ext cx="4067175" cy="2711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3">
            <a:extLst>
              <a:ext uri="{FF2B5EF4-FFF2-40B4-BE49-F238E27FC236}">
                <a16:creationId xmlns:a16="http://schemas.microsoft.com/office/drawing/2014/main" id="{8DA2145F-E2DA-4667-ABA2-878EBEF91022}"/>
              </a:ext>
            </a:extLst>
          </p:cNvPr>
          <p:cNvSpPr>
            <a:spLocks noChangeArrowheads="1"/>
          </p:cNvSpPr>
          <p:nvPr/>
        </p:nvSpPr>
        <p:spPr bwMode="auto">
          <a:xfrm>
            <a:off x="76200" y="1143000"/>
            <a:ext cx="56007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400"/>
              <a:t>Scale-Up</a:t>
            </a:r>
          </a:p>
          <a:p>
            <a:pPr eaLnBrk="1" hangingPunct="1">
              <a:buFont typeface="Arial" panose="020B0604020202020204" pitchFamily="34" charset="0"/>
              <a:buChar char="•"/>
            </a:pPr>
            <a:r>
              <a:rPr lang="en-US" altLang="en-US" sz="2400"/>
              <a:t>Festivals</a:t>
            </a:r>
          </a:p>
          <a:p>
            <a:pPr eaLnBrk="1" hangingPunct="1">
              <a:buFont typeface="Arial" panose="020B0604020202020204" pitchFamily="34" charset="0"/>
              <a:buChar char="•"/>
            </a:pPr>
            <a:r>
              <a:rPr lang="en-US" altLang="en-US" sz="2400"/>
              <a:t>STEM Endorsement</a:t>
            </a:r>
          </a:p>
          <a:p>
            <a:pPr eaLnBrk="1" hangingPunct="1">
              <a:buFont typeface="Arial" panose="020B0604020202020204" pitchFamily="34" charset="0"/>
              <a:buChar char="•"/>
            </a:pPr>
            <a:r>
              <a:rPr lang="en-US" altLang="en-US" sz="2400"/>
              <a:t>STEM P.D.</a:t>
            </a:r>
          </a:p>
          <a:p>
            <a:pPr eaLnBrk="1" hangingPunct="1">
              <a:buFont typeface="Arial" panose="020B0604020202020204" pitchFamily="34" charset="0"/>
              <a:buChar char="•"/>
            </a:pPr>
            <a:r>
              <a:rPr lang="en-US" altLang="en-US" sz="2400"/>
              <a:t>Tchr. Externships</a:t>
            </a:r>
          </a:p>
          <a:p>
            <a:pPr eaLnBrk="1" hangingPunct="1">
              <a:buFont typeface="Arial" panose="020B0604020202020204" pitchFamily="34" charset="0"/>
              <a:buChar char="•"/>
            </a:pPr>
            <a:r>
              <a:rPr lang="en-US" altLang="en-US" sz="2400"/>
              <a:t>IT Academy</a:t>
            </a:r>
          </a:p>
          <a:p>
            <a:pPr eaLnBrk="1" hangingPunct="1">
              <a:buFont typeface="Arial" panose="020B0604020202020204" pitchFamily="34" charset="0"/>
              <a:buChar char="•"/>
            </a:pPr>
            <a:r>
              <a:rPr lang="en-US" altLang="en-US" sz="2400"/>
              <a:t>STEM Schools (CAPS)</a:t>
            </a:r>
          </a:p>
          <a:p>
            <a:pPr eaLnBrk="1" hangingPunct="1">
              <a:buFont typeface="Arial" panose="020B0604020202020204" pitchFamily="34" charset="0"/>
              <a:buChar char="•"/>
            </a:pPr>
            <a:r>
              <a:rPr lang="en-US" altLang="en-US" sz="2400"/>
              <a:t>STEM resources </a:t>
            </a:r>
          </a:p>
          <a:p>
            <a:pPr eaLnBrk="1" hangingPunct="1">
              <a:buFont typeface="Arial" panose="020B0604020202020204" pitchFamily="34" charset="0"/>
              <a:buChar char="•"/>
            </a:pPr>
            <a:r>
              <a:rPr lang="en-US" altLang="en-US" sz="2400"/>
              <a:t>Networks: Informals, CC’s, Univ.s</a:t>
            </a:r>
          </a:p>
          <a:p>
            <a:pPr eaLnBrk="1" hangingPunct="1">
              <a:buFont typeface="Arial" panose="020B0604020202020204" pitchFamily="34" charset="0"/>
              <a:buChar char="•"/>
            </a:pPr>
            <a:r>
              <a:rPr lang="en-US" altLang="en-US" sz="2400"/>
              <a:t>Business engagement toolkit</a:t>
            </a:r>
          </a:p>
          <a:p>
            <a:pPr eaLnBrk="1" hangingPunct="1">
              <a:buFont typeface="Arial" panose="020B0604020202020204" pitchFamily="34" charset="0"/>
              <a:buChar char="•"/>
            </a:pPr>
            <a:r>
              <a:rPr lang="en-US" altLang="en-US" sz="2400"/>
              <a:t>High speed internet for all</a:t>
            </a:r>
          </a:p>
          <a:p>
            <a:pPr eaLnBrk="1" hangingPunct="1">
              <a:buFont typeface="Arial" panose="020B0604020202020204" pitchFamily="34" charset="0"/>
              <a:buChar char="•"/>
            </a:pPr>
            <a:r>
              <a:rPr lang="en-US" altLang="en-US" sz="2400"/>
              <a:t>Global OECD Test</a:t>
            </a:r>
          </a:p>
          <a:p>
            <a:pPr eaLnBrk="1" hangingPunct="1">
              <a:buFont typeface="Arial" panose="020B0604020202020204" pitchFamily="34" charset="0"/>
              <a:buChar char="•"/>
            </a:pPr>
            <a:r>
              <a:rPr lang="en-US" altLang="en-US" sz="2400"/>
              <a:t>Public Messaging Campaign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4593-8BF6-4EA6-BD20-B20DE66B29D4}"/>
              </a:ext>
            </a:extLst>
          </p:cNvPr>
          <p:cNvSpPr>
            <a:spLocks noGrp="1"/>
          </p:cNvSpPr>
          <p:nvPr>
            <p:ph type="title"/>
          </p:nvPr>
        </p:nvSpPr>
        <p:spPr>
          <a:xfrm>
            <a:off x="306388" y="0"/>
            <a:ext cx="7620000" cy="1143000"/>
          </a:xfrm>
        </p:spPr>
        <p:txBody>
          <a:bodyPr/>
          <a:lstStyle/>
          <a:p>
            <a:pPr eaLnBrk="1" fontAlgn="auto" hangingPunct="1">
              <a:spcAft>
                <a:spcPts val="0"/>
              </a:spcAft>
              <a:defRPr/>
            </a:pPr>
            <a:r>
              <a:rPr lang="en-US" sz="4400" dirty="0">
                <a:ea typeface="+mj-ea"/>
              </a:rPr>
              <a:t>Iowa STEM Scale-Up </a:t>
            </a:r>
          </a:p>
        </p:txBody>
      </p:sp>
      <p:sp>
        <p:nvSpPr>
          <p:cNvPr id="8195" name="Content Placeholder 2">
            <a:extLst>
              <a:ext uri="{FF2B5EF4-FFF2-40B4-BE49-F238E27FC236}">
                <a16:creationId xmlns:a16="http://schemas.microsoft.com/office/drawing/2014/main" id="{C3F9F1FE-FAF1-4D8B-A794-29C4BB090D39}"/>
              </a:ext>
            </a:extLst>
          </p:cNvPr>
          <p:cNvSpPr>
            <a:spLocks noGrp="1"/>
          </p:cNvSpPr>
          <p:nvPr>
            <p:ph idx="1"/>
          </p:nvPr>
        </p:nvSpPr>
        <p:spPr/>
        <p:txBody>
          <a:bodyPr/>
          <a:lstStyle/>
          <a:p>
            <a:pPr eaLnBrk="1" hangingPunct="1"/>
            <a:endParaRPr lang="en-US" altLang="en-US"/>
          </a:p>
        </p:txBody>
      </p:sp>
      <p:pic>
        <p:nvPicPr>
          <p:cNvPr id="8196" name="Picture 3">
            <a:extLst>
              <a:ext uri="{FF2B5EF4-FFF2-40B4-BE49-F238E27FC236}">
                <a16:creationId xmlns:a16="http://schemas.microsoft.com/office/drawing/2014/main" id="{04B25EF6-ED36-407B-A8ED-BF6A4F493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5" y="990600"/>
            <a:ext cx="43418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4">
            <a:extLst>
              <a:ext uri="{FF2B5EF4-FFF2-40B4-BE49-F238E27FC236}">
                <a16:creationId xmlns:a16="http://schemas.microsoft.com/office/drawing/2014/main" id="{3B7D6252-BFA9-4A07-A812-8BC82D991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5046663"/>
            <a:ext cx="21018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5">
            <a:extLst>
              <a:ext uri="{FF2B5EF4-FFF2-40B4-BE49-F238E27FC236}">
                <a16:creationId xmlns:a16="http://schemas.microsoft.com/office/drawing/2014/main" id="{D220FF7E-C2D7-498D-8DCA-0781B1D410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475" y="1955800"/>
            <a:ext cx="399415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a:extLst>
              <a:ext uri="{FF2B5EF4-FFF2-40B4-BE49-F238E27FC236}">
                <a16:creationId xmlns:a16="http://schemas.microsoft.com/office/drawing/2014/main" id="{C952483E-08FA-427E-B464-96D6B2A297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327150"/>
            <a:ext cx="329565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a:extLst>
              <a:ext uri="{FF2B5EF4-FFF2-40B4-BE49-F238E27FC236}">
                <a16:creationId xmlns:a16="http://schemas.microsoft.com/office/drawing/2014/main" id="{763CF401-155D-46EA-8B69-5CD257A2DC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8238" y="3262313"/>
            <a:ext cx="3678237"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10">
            <a:extLst>
              <a:ext uri="{FF2B5EF4-FFF2-40B4-BE49-F238E27FC236}">
                <a16:creationId xmlns:a16="http://schemas.microsoft.com/office/drawing/2014/main" id="{F6C80AD1-416A-402E-823C-F852332E16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75" y="3197225"/>
            <a:ext cx="168275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2">
            <a:extLst>
              <a:ext uri="{FF2B5EF4-FFF2-40B4-BE49-F238E27FC236}">
                <a16:creationId xmlns:a16="http://schemas.microsoft.com/office/drawing/2014/main" id="{2B5D2E5D-F310-4AAD-84A6-F7A102023E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050" y="5353050"/>
            <a:ext cx="13239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2">
            <a:extLst>
              <a:ext uri="{FF2B5EF4-FFF2-40B4-BE49-F238E27FC236}">
                <a16:creationId xmlns:a16="http://schemas.microsoft.com/office/drawing/2014/main" id="{163CE378-1CF0-4557-A73A-785905DF77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6038" y="2979738"/>
            <a:ext cx="1812925" cy="181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a:extLst>
              <a:ext uri="{FF2B5EF4-FFF2-40B4-BE49-F238E27FC236}">
                <a16:creationId xmlns:a16="http://schemas.microsoft.com/office/drawing/2014/main" id="{0D4FB8A5-23C9-477C-BDC6-8B63D4165451}"/>
              </a:ext>
            </a:extLst>
          </p:cNvPr>
          <p:cNvSpPr/>
          <p:nvPr/>
        </p:nvSpPr>
        <p:spPr>
          <a:xfrm>
            <a:off x="784225" y="4530725"/>
            <a:ext cx="3216275" cy="522288"/>
          </a:xfrm>
          <a:prstGeom prst="rect">
            <a:avLst/>
          </a:prstGeom>
        </p:spPr>
        <p:txBody>
          <a:bodyPr wrap="none">
            <a:spAutoFit/>
          </a:bodyPr>
          <a:lstStyle/>
          <a:p>
            <a:pPr fontAlgn="auto">
              <a:spcBef>
                <a:spcPts val="0"/>
              </a:spcBef>
              <a:spcAft>
                <a:spcPts val="0"/>
              </a:spcAft>
              <a:defRPr/>
            </a:pPr>
            <a:r>
              <a:rPr lang="en-US" sz="2800" b="1" dirty="0">
                <a:solidFill>
                  <a:srgbClr val="0070C0"/>
                </a:solidFill>
                <a:effectLst>
                  <a:outerShdw blurRad="38100" dist="38100" dir="2700000" algn="tl">
                    <a:srgbClr val="000000">
                      <a:alpha val="43137"/>
                    </a:srgbClr>
                  </a:outerShdw>
                </a:effectLst>
                <a:latin typeface="Kristen ITC" panose="03050502040202030202" pitchFamily="66" charset="0"/>
                <a:cs typeface="+mn-cs"/>
              </a:rPr>
              <a:t>Pint Size Science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5DAF-62EC-4F21-8E2B-1B734C2FBAFC}"/>
              </a:ext>
            </a:extLst>
          </p:cNvPr>
          <p:cNvSpPr>
            <a:spLocks noGrp="1"/>
          </p:cNvSpPr>
          <p:nvPr>
            <p:ph type="title"/>
          </p:nvPr>
        </p:nvSpPr>
        <p:spPr>
          <a:xfrm>
            <a:off x="4763" y="17463"/>
            <a:ext cx="7620000" cy="1143000"/>
          </a:xfrm>
        </p:spPr>
        <p:txBody>
          <a:bodyPr/>
          <a:lstStyle/>
          <a:p>
            <a:pPr eaLnBrk="1" fontAlgn="auto" hangingPunct="1">
              <a:spcAft>
                <a:spcPts val="0"/>
              </a:spcAft>
              <a:defRPr/>
            </a:pPr>
            <a:r>
              <a:rPr lang="en-US" sz="3200" dirty="0">
                <a:ea typeface="+mj-ea"/>
              </a:rPr>
              <a:t>Iowa STEM Externships</a:t>
            </a:r>
          </a:p>
        </p:txBody>
      </p:sp>
      <p:sp>
        <p:nvSpPr>
          <p:cNvPr id="9219" name="Content Placeholder 2">
            <a:extLst>
              <a:ext uri="{FF2B5EF4-FFF2-40B4-BE49-F238E27FC236}">
                <a16:creationId xmlns:a16="http://schemas.microsoft.com/office/drawing/2014/main" id="{ECA67142-5336-47EB-AD61-F3990D8C48E9}"/>
              </a:ext>
            </a:extLst>
          </p:cNvPr>
          <p:cNvSpPr>
            <a:spLocks noGrp="1"/>
          </p:cNvSpPr>
          <p:nvPr>
            <p:ph idx="1"/>
          </p:nvPr>
        </p:nvSpPr>
        <p:spPr/>
        <p:txBody>
          <a:bodyPr/>
          <a:lstStyle/>
          <a:p>
            <a:pPr eaLnBrk="1" hangingPunct="1"/>
            <a:endParaRPr lang="en-US" altLang="en-US"/>
          </a:p>
        </p:txBody>
      </p:sp>
      <p:pic>
        <p:nvPicPr>
          <p:cNvPr id="9220" name="Picture 2">
            <a:extLst>
              <a:ext uri="{FF2B5EF4-FFF2-40B4-BE49-F238E27FC236}">
                <a16:creationId xmlns:a16="http://schemas.microsoft.com/office/drawing/2014/main" id="{2137A058-8530-4D50-AF60-2F57FA72E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38800"/>
            <a:ext cx="987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6">
            <a:extLst>
              <a:ext uri="{FF2B5EF4-FFF2-40B4-BE49-F238E27FC236}">
                <a16:creationId xmlns:a16="http://schemas.microsoft.com/office/drawing/2014/main" id="{51E9588B-3774-4D5C-A479-74C698B69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1077913"/>
            <a:ext cx="10255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7">
            <a:extLst>
              <a:ext uri="{FF2B5EF4-FFF2-40B4-BE49-F238E27FC236}">
                <a16:creationId xmlns:a16="http://schemas.microsoft.com/office/drawing/2014/main" id="{7D0C4DD7-8E73-4FC9-A9EC-81F787ADE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3981450"/>
            <a:ext cx="113347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7">
            <a:extLst>
              <a:ext uri="{FF2B5EF4-FFF2-40B4-BE49-F238E27FC236}">
                <a16:creationId xmlns:a16="http://schemas.microsoft.com/office/drawing/2014/main" id="{9A56E547-D0F5-4139-B86E-0B8A67639089}"/>
              </a:ext>
            </a:extLst>
          </p:cNvPr>
          <p:cNvSpPr txBox="1"/>
          <p:nvPr/>
        </p:nvSpPr>
        <p:spPr>
          <a:xfrm>
            <a:off x="198438" y="3471863"/>
            <a:ext cx="1476375" cy="415925"/>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50" dirty="0"/>
              <a:t>Jay Fetzer, North Cedar HS</a:t>
            </a:r>
          </a:p>
        </p:txBody>
      </p:sp>
      <p:pic>
        <p:nvPicPr>
          <p:cNvPr id="9224" name="Picture 9">
            <a:extLst>
              <a:ext uri="{FF2B5EF4-FFF2-40B4-BE49-F238E27FC236}">
                <a16:creationId xmlns:a16="http://schemas.microsoft.com/office/drawing/2014/main" id="{0E200608-0978-4715-B563-6B810E662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541963"/>
            <a:ext cx="1230313"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3">
            <a:extLst>
              <a:ext uri="{FF2B5EF4-FFF2-40B4-BE49-F238E27FC236}">
                <a16:creationId xmlns:a16="http://schemas.microsoft.com/office/drawing/2014/main" id="{9B1469F9-F6A1-404D-B52E-30F25863BB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 y="1636713"/>
            <a:ext cx="1025525"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556EF035-D7C6-42AA-910F-79FABB52E523}"/>
              </a:ext>
            </a:extLst>
          </p:cNvPr>
          <p:cNvSpPr txBox="1"/>
          <p:nvPr/>
        </p:nvSpPr>
        <p:spPr>
          <a:xfrm>
            <a:off x="273050" y="3032125"/>
            <a:ext cx="1143000" cy="414338"/>
          </a:xfrm>
          <a:prstGeom prst="rect">
            <a:avLst/>
          </a:prstGeom>
          <a:noFill/>
        </p:spPr>
        <p:txBody>
          <a:bodyPr>
            <a:spAutoFit/>
          </a:bodyPr>
          <a:lstStyle/>
          <a:p>
            <a:pPr fontAlgn="auto">
              <a:spcBef>
                <a:spcPts val="0"/>
              </a:spcBef>
              <a:spcAft>
                <a:spcPts val="0"/>
              </a:spcAft>
              <a:defRPr/>
            </a:pPr>
            <a:r>
              <a:rPr lang="en-US" sz="1050" dirty="0">
                <a:latin typeface="+mn-lt"/>
                <a:cs typeface="+mn-cs"/>
              </a:rPr>
              <a:t>Ruby Golnick, Clear Lake</a:t>
            </a:r>
          </a:p>
        </p:txBody>
      </p:sp>
      <p:pic>
        <p:nvPicPr>
          <p:cNvPr id="9227" name="Picture 4">
            <a:extLst>
              <a:ext uri="{FF2B5EF4-FFF2-40B4-BE49-F238E27FC236}">
                <a16:creationId xmlns:a16="http://schemas.microsoft.com/office/drawing/2014/main" id="{E2FABDE4-58CE-4472-BECF-15B3C6A7CB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5200" y="3994150"/>
            <a:ext cx="13716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F36BA5BF-3699-414F-AEFD-BA8281ABE3C8}"/>
              </a:ext>
            </a:extLst>
          </p:cNvPr>
          <p:cNvSpPr txBox="1"/>
          <p:nvPr/>
        </p:nvSpPr>
        <p:spPr>
          <a:xfrm>
            <a:off x="1908175" y="5792788"/>
            <a:ext cx="2027238" cy="577850"/>
          </a:xfrm>
          <a:prstGeom prst="rect">
            <a:avLst/>
          </a:prstGeom>
          <a:noFill/>
          <a:ln>
            <a:noFill/>
          </a:ln>
        </p:spPr>
        <p:txBody>
          <a:bodyPr>
            <a:spAutoFit/>
          </a:bodyPr>
          <a:lstStyle/>
          <a:p>
            <a:pPr algn="r" fontAlgn="auto">
              <a:spcBef>
                <a:spcPts val="0"/>
              </a:spcBef>
              <a:spcAft>
                <a:spcPts val="0"/>
              </a:spcAft>
              <a:defRPr/>
            </a:pPr>
            <a:r>
              <a:rPr lang="en-US" sz="1050" i="1" dirty="0">
                <a:latin typeface="+mn-lt"/>
                <a:cs typeface="+mn-cs"/>
              </a:rPr>
              <a:t>Steve Waldstein, Technology and Engineering teacher, </a:t>
            </a:r>
          </a:p>
          <a:p>
            <a:pPr algn="r" fontAlgn="auto">
              <a:spcBef>
                <a:spcPts val="0"/>
              </a:spcBef>
              <a:spcAft>
                <a:spcPts val="0"/>
              </a:spcAft>
              <a:defRPr/>
            </a:pPr>
            <a:r>
              <a:rPr lang="en-US" sz="1050" i="1" dirty="0">
                <a:latin typeface="+mn-lt"/>
                <a:cs typeface="+mn-cs"/>
              </a:rPr>
              <a:t>Armstrong-Ringsted High School</a:t>
            </a:r>
          </a:p>
        </p:txBody>
      </p:sp>
      <p:pic>
        <p:nvPicPr>
          <p:cNvPr id="9229" name="Picture 5">
            <a:extLst>
              <a:ext uri="{FF2B5EF4-FFF2-40B4-BE49-F238E27FC236}">
                <a16:creationId xmlns:a16="http://schemas.microsoft.com/office/drawing/2014/main" id="{64CA0A6E-DD81-4115-B5FA-777EB6DD00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5613" y="3768725"/>
            <a:ext cx="1020762"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6">
            <a:extLst>
              <a:ext uri="{FF2B5EF4-FFF2-40B4-BE49-F238E27FC236}">
                <a16:creationId xmlns:a16="http://schemas.microsoft.com/office/drawing/2014/main" id="{B7359B92-5480-46FE-8B89-8EAC6B03AC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9738" y="2660650"/>
            <a:ext cx="15906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C645B017-B0E0-4D2D-9F64-29A18706E730}"/>
              </a:ext>
            </a:extLst>
          </p:cNvPr>
          <p:cNvSpPr txBox="1"/>
          <p:nvPr/>
        </p:nvSpPr>
        <p:spPr>
          <a:xfrm>
            <a:off x="4167188" y="3870325"/>
            <a:ext cx="1673225" cy="576263"/>
          </a:xfrm>
          <a:prstGeom prst="rect">
            <a:avLst/>
          </a:prstGeom>
          <a:noFill/>
          <a:ln>
            <a:noFill/>
          </a:ln>
        </p:spPr>
        <p:txBody>
          <a:bodyPr>
            <a:spAutoFit/>
          </a:bodyPr>
          <a:lstStyle/>
          <a:p>
            <a:pPr algn="ctr" fontAlgn="auto">
              <a:spcBef>
                <a:spcPts val="0"/>
              </a:spcBef>
              <a:spcAft>
                <a:spcPts val="0"/>
              </a:spcAft>
              <a:defRPr/>
            </a:pPr>
            <a:r>
              <a:rPr lang="en-US" sz="1050" i="1" dirty="0">
                <a:latin typeface="+mn-lt"/>
                <a:cs typeface="+mn-cs"/>
              </a:rPr>
              <a:t>Taylor Fountain, Engineering teacher, </a:t>
            </a:r>
          </a:p>
          <a:p>
            <a:pPr algn="ctr" fontAlgn="auto">
              <a:spcBef>
                <a:spcPts val="0"/>
              </a:spcBef>
              <a:spcAft>
                <a:spcPts val="0"/>
              </a:spcAft>
              <a:defRPr/>
            </a:pPr>
            <a:r>
              <a:rPr lang="en-US" sz="1050" i="1" dirty="0">
                <a:latin typeface="+mn-lt"/>
                <a:cs typeface="+mn-cs"/>
              </a:rPr>
              <a:t>Muscatine High School</a:t>
            </a:r>
          </a:p>
        </p:txBody>
      </p:sp>
      <p:pic>
        <p:nvPicPr>
          <p:cNvPr id="9232" name="Picture 7">
            <a:extLst>
              <a:ext uri="{FF2B5EF4-FFF2-40B4-BE49-F238E27FC236}">
                <a16:creationId xmlns:a16="http://schemas.microsoft.com/office/drawing/2014/main" id="{54F643D8-4C03-48E9-A969-5E7CECCF5C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2188" y="3109913"/>
            <a:ext cx="808037"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3" name="Picture 8">
            <a:extLst>
              <a:ext uri="{FF2B5EF4-FFF2-40B4-BE49-F238E27FC236}">
                <a16:creationId xmlns:a16="http://schemas.microsoft.com/office/drawing/2014/main" id="{E240D4E1-7445-4DFD-9A5D-8FBE2BB398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64013" y="4686300"/>
            <a:ext cx="1408112"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4" name="Picture 9">
            <a:extLst>
              <a:ext uri="{FF2B5EF4-FFF2-40B4-BE49-F238E27FC236}">
                <a16:creationId xmlns:a16="http://schemas.microsoft.com/office/drawing/2014/main" id="{AAA37471-D2B0-4375-B05B-EF6BE59A90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5488" y="4576763"/>
            <a:ext cx="140811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id="{725F6C44-22C1-4BB9-89B4-F5457949EA11}"/>
              </a:ext>
            </a:extLst>
          </p:cNvPr>
          <p:cNvSpPr txBox="1"/>
          <p:nvPr/>
        </p:nvSpPr>
        <p:spPr>
          <a:xfrm>
            <a:off x="4057650" y="5894388"/>
            <a:ext cx="1827213" cy="738187"/>
          </a:xfrm>
          <a:prstGeom prst="rect">
            <a:avLst/>
          </a:prstGeom>
          <a:noFill/>
          <a:ln>
            <a:noFill/>
          </a:ln>
        </p:spPr>
        <p:txBody>
          <a:bodyPr>
            <a:spAutoFit/>
          </a:bodyPr>
          <a:lstStyle/>
          <a:p>
            <a:pPr fontAlgn="auto">
              <a:spcBef>
                <a:spcPts val="0"/>
              </a:spcBef>
              <a:spcAft>
                <a:spcPts val="0"/>
              </a:spcAft>
              <a:defRPr/>
            </a:pPr>
            <a:r>
              <a:rPr lang="en-US" sz="1050" i="1" dirty="0">
                <a:solidFill>
                  <a:schemeClr val="bg1"/>
                </a:solidFill>
                <a:latin typeface="+mn-lt"/>
                <a:cs typeface="+mn-cs"/>
              </a:rPr>
              <a:t>Ricardo Martinez, Math teacher, </a:t>
            </a:r>
          </a:p>
          <a:p>
            <a:pPr fontAlgn="auto">
              <a:spcBef>
                <a:spcPts val="0"/>
              </a:spcBef>
              <a:spcAft>
                <a:spcPts val="0"/>
              </a:spcAft>
              <a:defRPr/>
            </a:pPr>
            <a:r>
              <a:rPr lang="en-US" sz="1050" i="1" dirty="0">
                <a:solidFill>
                  <a:schemeClr val="bg1"/>
                </a:solidFill>
                <a:latin typeface="+mn-lt"/>
                <a:cs typeface="+mn-cs"/>
              </a:rPr>
              <a:t>Colo-Nesco Learning Center</a:t>
            </a:r>
          </a:p>
        </p:txBody>
      </p:sp>
      <p:pic>
        <p:nvPicPr>
          <p:cNvPr id="9236" name="Picture 10">
            <a:extLst>
              <a:ext uri="{FF2B5EF4-FFF2-40B4-BE49-F238E27FC236}">
                <a16:creationId xmlns:a16="http://schemas.microsoft.com/office/drawing/2014/main" id="{D902BF0D-162B-4111-AC74-9AB29DC4E8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5200" y="233363"/>
            <a:ext cx="139541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D057DD5C-B1B0-4CEF-B8F7-E70B5617CE73}"/>
              </a:ext>
            </a:extLst>
          </p:cNvPr>
          <p:cNvSpPr txBox="1"/>
          <p:nvPr/>
        </p:nvSpPr>
        <p:spPr>
          <a:xfrm>
            <a:off x="7315200" y="1768475"/>
            <a:ext cx="1828800" cy="577850"/>
          </a:xfrm>
          <a:prstGeom prst="rect">
            <a:avLst/>
          </a:prstGeom>
          <a:noFill/>
          <a:ln>
            <a:noFill/>
          </a:ln>
        </p:spPr>
        <p:txBody>
          <a:bodyPr>
            <a:spAutoFit/>
          </a:bodyPr>
          <a:lstStyle/>
          <a:p>
            <a:pPr fontAlgn="auto">
              <a:spcBef>
                <a:spcPts val="0"/>
              </a:spcBef>
              <a:spcAft>
                <a:spcPts val="0"/>
              </a:spcAft>
              <a:defRPr/>
            </a:pPr>
            <a:r>
              <a:rPr lang="en-US" sz="1050" i="1" dirty="0">
                <a:latin typeface="+mn-lt"/>
                <a:cs typeface="+mn-cs"/>
              </a:rPr>
              <a:t>Andre Echols, Math teacher,  Iowa City West High School</a:t>
            </a:r>
          </a:p>
        </p:txBody>
      </p:sp>
      <p:pic>
        <p:nvPicPr>
          <p:cNvPr id="9238" name="Picture 11">
            <a:extLst>
              <a:ext uri="{FF2B5EF4-FFF2-40B4-BE49-F238E27FC236}">
                <a16:creationId xmlns:a16="http://schemas.microsoft.com/office/drawing/2014/main" id="{A76E3CEB-C8D8-4403-8643-1868FE0CD0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70713" y="176213"/>
            <a:ext cx="1041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9" name="Picture 12">
            <a:extLst>
              <a:ext uri="{FF2B5EF4-FFF2-40B4-BE49-F238E27FC236}">
                <a16:creationId xmlns:a16="http://schemas.microsoft.com/office/drawing/2014/main" id="{CDBE02ED-9CEB-49E9-B513-A8281E3C0CE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94450" y="2697163"/>
            <a:ext cx="1676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0" name="Picture 13">
            <a:extLst>
              <a:ext uri="{FF2B5EF4-FFF2-40B4-BE49-F238E27FC236}">
                <a16:creationId xmlns:a16="http://schemas.microsoft.com/office/drawing/2014/main" id="{4200345A-5A1B-43EF-BB41-1C899CD7F80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70775" y="4078288"/>
            <a:ext cx="15176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1" name="Picture 14">
            <a:extLst>
              <a:ext uri="{FF2B5EF4-FFF2-40B4-BE49-F238E27FC236}">
                <a16:creationId xmlns:a16="http://schemas.microsoft.com/office/drawing/2014/main" id="{FB37942E-516F-4147-9132-472C2825195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50038" y="4979988"/>
            <a:ext cx="1420812"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a:extLst>
              <a:ext uri="{FF2B5EF4-FFF2-40B4-BE49-F238E27FC236}">
                <a16:creationId xmlns:a16="http://schemas.microsoft.com/office/drawing/2014/main" id="{FC6B254E-18B1-4964-92FF-602BE32E5C30}"/>
              </a:ext>
            </a:extLst>
          </p:cNvPr>
          <p:cNvSpPr txBox="1"/>
          <p:nvPr/>
        </p:nvSpPr>
        <p:spPr>
          <a:xfrm>
            <a:off x="8070850" y="2878138"/>
            <a:ext cx="989013" cy="1062037"/>
          </a:xfrm>
          <a:prstGeom prst="rect">
            <a:avLst/>
          </a:prstGeom>
          <a:noFill/>
          <a:ln>
            <a:noFill/>
          </a:ln>
        </p:spPr>
        <p:txBody>
          <a:bodyPr>
            <a:spAutoFit/>
          </a:bodyPr>
          <a:lstStyle/>
          <a:p>
            <a:pPr algn="ctr" fontAlgn="auto">
              <a:spcBef>
                <a:spcPts val="0"/>
              </a:spcBef>
              <a:spcAft>
                <a:spcPts val="0"/>
              </a:spcAft>
              <a:defRPr/>
            </a:pPr>
            <a:r>
              <a:rPr lang="en-US" sz="1050" i="1" dirty="0">
                <a:latin typeface="+mn-lt"/>
                <a:cs typeface="+mn-cs"/>
              </a:rPr>
              <a:t>Jami Killian, Science teacher, </a:t>
            </a:r>
          </a:p>
          <a:p>
            <a:pPr algn="ctr" fontAlgn="auto">
              <a:spcBef>
                <a:spcPts val="0"/>
              </a:spcBef>
              <a:spcAft>
                <a:spcPts val="0"/>
              </a:spcAft>
              <a:defRPr/>
            </a:pPr>
            <a:r>
              <a:rPr lang="en-US" sz="1050" i="1" dirty="0">
                <a:latin typeface="+mn-lt"/>
                <a:cs typeface="+mn-cs"/>
              </a:rPr>
              <a:t>Davenport Central High School</a:t>
            </a:r>
          </a:p>
        </p:txBody>
      </p:sp>
      <p:sp>
        <p:nvSpPr>
          <p:cNvPr id="29" name="TextBox 28">
            <a:extLst>
              <a:ext uri="{FF2B5EF4-FFF2-40B4-BE49-F238E27FC236}">
                <a16:creationId xmlns:a16="http://schemas.microsoft.com/office/drawing/2014/main" id="{B283DE97-0F8A-46CF-8A3D-62E40949A945}"/>
              </a:ext>
            </a:extLst>
          </p:cNvPr>
          <p:cNvSpPr txBox="1"/>
          <p:nvPr/>
        </p:nvSpPr>
        <p:spPr>
          <a:xfrm>
            <a:off x="5795963" y="4251325"/>
            <a:ext cx="1971675" cy="576263"/>
          </a:xfrm>
          <a:prstGeom prst="rect">
            <a:avLst/>
          </a:prstGeom>
          <a:noFill/>
          <a:ln>
            <a:noFill/>
          </a:ln>
        </p:spPr>
        <p:txBody>
          <a:bodyPr>
            <a:spAutoFit/>
          </a:bodyPr>
          <a:lstStyle/>
          <a:p>
            <a:pPr algn="ctr" fontAlgn="auto">
              <a:spcBef>
                <a:spcPts val="0"/>
              </a:spcBef>
              <a:spcAft>
                <a:spcPts val="0"/>
              </a:spcAft>
              <a:defRPr/>
            </a:pPr>
            <a:r>
              <a:rPr lang="en-US" sz="1050" i="1" dirty="0">
                <a:latin typeface="+mn-lt"/>
                <a:cs typeface="+mn-cs"/>
              </a:rPr>
              <a:t>Jack Goedken, </a:t>
            </a:r>
          </a:p>
          <a:p>
            <a:pPr algn="ctr" fontAlgn="auto">
              <a:spcBef>
                <a:spcPts val="0"/>
              </a:spcBef>
              <a:spcAft>
                <a:spcPts val="0"/>
              </a:spcAft>
              <a:defRPr/>
            </a:pPr>
            <a:r>
              <a:rPr lang="en-US" sz="1050" i="1" dirty="0">
                <a:latin typeface="+mn-lt"/>
                <a:cs typeface="+mn-cs"/>
              </a:rPr>
              <a:t>Math &amp; PLTW teacher, </a:t>
            </a:r>
          </a:p>
          <a:p>
            <a:pPr algn="ctr" fontAlgn="auto">
              <a:spcBef>
                <a:spcPts val="0"/>
              </a:spcBef>
              <a:spcAft>
                <a:spcPts val="0"/>
              </a:spcAft>
              <a:defRPr/>
            </a:pPr>
            <a:r>
              <a:rPr lang="en-US" sz="1050" i="1" dirty="0">
                <a:latin typeface="+mn-lt"/>
                <a:cs typeface="+mn-cs"/>
              </a:rPr>
              <a:t>Independence High School</a:t>
            </a:r>
          </a:p>
        </p:txBody>
      </p:sp>
      <p:sp>
        <p:nvSpPr>
          <p:cNvPr id="30" name="TextBox 29">
            <a:extLst>
              <a:ext uri="{FF2B5EF4-FFF2-40B4-BE49-F238E27FC236}">
                <a16:creationId xmlns:a16="http://schemas.microsoft.com/office/drawing/2014/main" id="{70D94AF9-EBEF-484D-BE3E-7F35B62916BE}"/>
              </a:ext>
            </a:extLst>
          </p:cNvPr>
          <p:cNvSpPr txBox="1"/>
          <p:nvPr/>
        </p:nvSpPr>
        <p:spPr>
          <a:xfrm>
            <a:off x="8012113" y="5957888"/>
            <a:ext cx="1149350" cy="900112"/>
          </a:xfrm>
          <a:prstGeom prst="rect">
            <a:avLst/>
          </a:prstGeom>
          <a:noFill/>
          <a:ln>
            <a:noFill/>
          </a:ln>
        </p:spPr>
        <p:txBody>
          <a:bodyPr>
            <a:spAutoFit/>
          </a:bodyPr>
          <a:lstStyle/>
          <a:p>
            <a:pPr algn="ctr" fontAlgn="auto">
              <a:spcBef>
                <a:spcPts val="0"/>
              </a:spcBef>
              <a:spcAft>
                <a:spcPts val="0"/>
              </a:spcAft>
              <a:defRPr/>
            </a:pPr>
            <a:r>
              <a:rPr lang="en-US" sz="1050" i="1" dirty="0">
                <a:solidFill>
                  <a:schemeClr val="bg1"/>
                </a:solidFill>
                <a:latin typeface="+mn-lt"/>
                <a:cs typeface="+mn-cs"/>
              </a:rPr>
              <a:t>Dirk Homewood, </a:t>
            </a:r>
            <a:r>
              <a:rPr lang="en-US" sz="1050" i="1" dirty="0">
                <a:solidFill>
                  <a:srgbClr val="002060"/>
                </a:solidFill>
                <a:latin typeface="+mn-lt"/>
                <a:cs typeface="+mn-cs"/>
              </a:rPr>
              <a:t>Math teacher, </a:t>
            </a:r>
          </a:p>
          <a:p>
            <a:pPr algn="ctr" fontAlgn="auto">
              <a:spcBef>
                <a:spcPts val="0"/>
              </a:spcBef>
              <a:spcAft>
                <a:spcPts val="0"/>
              </a:spcAft>
              <a:defRPr/>
            </a:pPr>
            <a:r>
              <a:rPr lang="en-US" sz="1050" i="1" dirty="0">
                <a:solidFill>
                  <a:srgbClr val="002060"/>
                </a:solidFill>
                <a:latin typeface="+mn-lt"/>
                <a:cs typeface="+mn-cs"/>
              </a:rPr>
              <a:t>Cedar Falls High School</a:t>
            </a:r>
          </a:p>
        </p:txBody>
      </p:sp>
      <p:pic>
        <p:nvPicPr>
          <p:cNvPr id="9245" name="Picture 7" descr="T:\Student Work\EXTERNSHIPS\2012 Externships\2012 Businesses and Externs\Western Dubuque Biodiesel LLC\Andrew Reinert\Andrew Reinert1.jpg">
            <a:extLst>
              <a:ext uri="{FF2B5EF4-FFF2-40B4-BE49-F238E27FC236}">
                <a16:creationId xmlns:a16="http://schemas.microsoft.com/office/drawing/2014/main" id="{45B67A4B-9274-4901-B1C9-F2082B4B778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11609" b="6511"/>
          <a:stretch>
            <a:fillRect/>
          </a:stretch>
        </p:blipFill>
        <p:spPr bwMode="auto">
          <a:xfrm>
            <a:off x="1789113" y="1077913"/>
            <a:ext cx="1458912"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15">
            <a:extLst>
              <a:ext uri="{FF2B5EF4-FFF2-40B4-BE49-F238E27FC236}">
                <a16:creationId xmlns:a16="http://schemas.microsoft.com/office/drawing/2014/main" id="{36BFD7FE-055D-4F73-A623-FCA79ACAACE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92388" y="1028700"/>
            <a:ext cx="15748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a:extLst>
              <a:ext uri="{FF2B5EF4-FFF2-40B4-BE49-F238E27FC236}">
                <a16:creationId xmlns:a16="http://schemas.microsoft.com/office/drawing/2014/main" id="{AB946A2D-5ABC-485B-83BF-2C9D09BC405B}"/>
              </a:ext>
            </a:extLst>
          </p:cNvPr>
          <p:cNvSpPr txBox="1"/>
          <p:nvPr/>
        </p:nvSpPr>
        <p:spPr>
          <a:xfrm>
            <a:off x="1954213" y="2870200"/>
            <a:ext cx="1274762" cy="738188"/>
          </a:xfrm>
          <a:prstGeom prst="rect">
            <a:avLst/>
          </a:prstGeom>
          <a:noFill/>
          <a:ln>
            <a:noFill/>
          </a:ln>
        </p:spPr>
        <p:txBody>
          <a:bodyPr>
            <a:spAutoFit/>
          </a:bodyPr>
          <a:lstStyle/>
          <a:p>
            <a:pPr fontAlgn="auto">
              <a:spcBef>
                <a:spcPts val="0"/>
              </a:spcBef>
              <a:spcAft>
                <a:spcPts val="0"/>
              </a:spcAft>
              <a:defRPr/>
            </a:pPr>
            <a:r>
              <a:rPr lang="en-US" sz="1050" i="1" dirty="0">
                <a:solidFill>
                  <a:prstClr val="black"/>
                </a:solidFill>
                <a:latin typeface="+mn-lt"/>
                <a:cs typeface="+mn-cs"/>
              </a:rPr>
              <a:t>Andrew Reinert, Science teacher, </a:t>
            </a:r>
          </a:p>
          <a:p>
            <a:pPr fontAlgn="auto">
              <a:spcBef>
                <a:spcPts val="0"/>
              </a:spcBef>
              <a:spcAft>
                <a:spcPts val="0"/>
              </a:spcAft>
              <a:defRPr/>
            </a:pPr>
            <a:r>
              <a:rPr lang="en-US" sz="1050" i="1" dirty="0">
                <a:solidFill>
                  <a:prstClr val="black"/>
                </a:solidFill>
                <a:latin typeface="+mn-lt"/>
                <a:cs typeface="+mn-cs"/>
              </a:rPr>
              <a:t>Dubuque Senior High School</a:t>
            </a:r>
          </a:p>
        </p:txBody>
      </p:sp>
      <p:pic>
        <p:nvPicPr>
          <p:cNvPr id="9248" name="Picture 16">
            <a:extLst>
              <a:ext uri="{FF2B5EF4-FFF2-40B4-BE49-F238E27FC236}">
                <a16:creationId xmlns:a16="http://schemas.microsoft.com/office/drawing/2014/main" id="{EF1ABC57-2D7C-48CF-A580-2DABD61F39D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18188" y="1903413"/>
            <a:ext cx="3211512"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9" name="Picture 17">
            <a:extLst>
              <a:ext uri="{FF2B5EF4-FFF2-40B4-BE49-F238E27FC236}">
                <a16:creationId xmlns:a16="http://schemas.microsoft.com/office/drawing/2014/main" id="{9EFFE366-CC61-4006-8386-072D5D43E15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94300" y="254000"/>
            <a:ext cx="1455738"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a:extLst>
              <a:ext uri="{FF2B5EF4-FFF2-40B4-BE49-F238E27FC236}">
                <a16:creationId xmlns:a16="http://schemas.microsoft.com/office/drawing/2014/main" id="{3A75E897-860A-4F6D-97E8-AF56914146FF}"/>
              </a:ext>
            </a:extLst>
          </p:cNvPr>
          <p:cNvSpPr txBox="1"/>
          <p:nvPr/>
        </p:nvSpPr>
        <p:spPr>
          <a:xfrm>
            <a:off x="3859213" y="1600200"/>
            <a:ext cx="1635125" cy="738188"/>
          </a:xfrm>
          <a:prstGeom prst="rect">
            <a:avLst/>
          </a:prstGeom>
          <a:noFill/>
          <a:ln>
            <a:noFill/>
          </a:ln>
        </p:spPr>
        <p:txBody>
          <a:bodyPr>
            <a:spAutoFit/>
          </a:bodyPr>
          <a:lstStyle/>
          <a:p>
            <a:pPr fontAlgn="auto">
              <a:spcBef>
                <a:spcPts val="0"/>
              </a:spcBef>
              <a:spcAft>
                <a:spcPts val="0"/>
              </a:spcAft>
              <a:defRPr/>
            </a:pPr>
            <a:r>
              <a:rPr lang="en-US" sz="1050" i="1" dirty="0">
                <a:solidFill>
                  <a:prstClr val="black"/>
                </a:solidFill>
                <a:latin typeface="+mn-lt"/>
                <a:cs typeface="+mn-cs"/>
              </a:rPr>
              <a:t>Lori Carter, Math and Computer Science teacher,  Glenwood Community High School</a:t>
            </a:r>
          </a:p>
        </p:txBody>
      </p:sp>
      <p:pic>
        <p:nvPicPr>
          <p:cNvPr id="9251" name="Picture 18">
            <a:extLst>
              <a:ext uri="{FF2B5EF4-FFF2-40B4-BE49-F238E27FC236}">
                <a16:creationId xmlns:a16="http://schemas.microsoft.com/office/drawing/2014/main" id="{16EEDF49-81A7-44D8-B962-324C6A10BC9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32300" y="192088"/>
            <a:ext cx="1227138"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53A0-DA46-4A1A-8E85-97413DBF47BB}"/>
              </a:ext>
            </a:extLst>
          </p:cNvPr>
          <p:cNvSpPr>
            <a:spLocks noGrp="1"/>
          </p:cNvSpPr>
          <p:nvPr>
            <p:ph type="title"/>
          </p:nvPr>
        </p:nvSpPr>
        <p:spPr/>
        <p:txBody>
          <a:bodyPr/>
          <a:lstStyle/>
          <a:p>
            <a:pPr eaLnBrk="1" fontAlgn="auto" hangingPunct="1">
              <a:spcAft>
                <a:spcPts val="0"/>
              </a:spcAft>
              <a:defRPr/>
            </a:pPr>
            <a:r>
              <a:rPr lang="en-US" dirty="0">
                <a:ea typeface="+mj-ea"/>
              </a:rPr>
              <a:t>Effect of Iowa STEM</a:t>
            </a:r>
          </a:p>
        </p:txBody>
      </p:sp>
      <p:pic>
        <p:nvPicPr>
          <p:cNvPr id="10243" name="Picture 12">
            <a:extLst>
              <a:ext uri="{FF2B5EF4-FFF2-40B4-BE49-F238E27FC236}">
                <a16:creationId xmlns:a16="http://schemas.microsoft.com/office/drawing/2014/main" id="{13A32CA7-5544-4C50-8496-A7D43E89CA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656" t="26103" r="17690" b="25502"/>
          <a:stretch>
            <a:fillRect/>
          </a:stretch>
        </p:blipFill>
        <p:spPr>
          <a:xfrm>
            <a:off x="90488" y="1276350"/>
            <a:ext cx="8786812" cy="3467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4">
      <a:dk1>
        <a:srgbClr val="61AA34"/>
      </a:dk1>
      <a:lt1>
        <a:sysClr val="window" lastClr="FFFFFF"/>
      </a:lt1>
      <a:dk2>
        <a:srgbClr val="61AA34"/>
      </a:dk2>
      <a:lt2>
        <a:srgbClr val="FFFEE9"/>
      </a:lt2>
      <a:accent1>
        <a:srgbClr val="A2A3A1"/>
      </a:accent1>
      <a:accent2>
        <a:srgbClr val="F1AB1F"/>
      </a:accent2>
      <a:accent3>
        <a:srgbClr val="E7874B"/>
      </a:accent3>
      <a:accent4>
        <a:srgbClr val="93BD2E"/>
      </a:accent4>
      <a:accent5>
        <a:srgbClr val="FFF10B"/>
      </a:accent5>
      <a:accent6>
        <a:srgbClr val="CC006A"/>
      </a:accent6>
      <a:hlink>
        <a:srgbClr val="0092D2"/>
      </a:hlink>
      <a:folHlink>
        <a:srgbClr val="90363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541</TotalTime>
  <Words>395</Words>
  <Application>Microsoft Office PowerPoint</Application>
  <PresentationFormat>On-screen Show (4:3)</PresentationFormat>
  <Paragraphs>73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Tungsten Semibold</vt:lpstr>
      <vt:lpstr>Wingdings</vt:lpstr>
      <vt:lpstr>Calibri</vt:lpstr>
      <vt:lpstr>Kristen ITC</vt:lpstr>
      <vt:lpstr>Adjacency</vt:lpstr>
      <vt:lpstr> </vt:lpstr>
      <vt:lpstr>What is STEM?</vt:lpstr>
      <vt:lpstr>Why STEM?</vt:lpstr>
      <vt:lpstr>Who is Iowa STEM</vt:lpstr>
      <vt:lpstr>HOW is Iowa STEM</vt:lpstr>
      <vt:lpstr>How is Iowa STEM  (con’t.)</vt:lpstr>
      <vt:lpstr>Iowa STEM Scale-Up </vt:lpstr>
      <vt:lpstr>Iowa STEM Externships</vt:lpstr>
      <vt:lpstr>Effect of Iowa STEM</vt:lpstr>
      <vt:lpstr>Iowa STEM: Engagement Points</vt:lpstr>
      <vt:lpstr>Contact: Info@IowaSTEM.gov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Strategic America</dc:creator>
  <cp:lastModifiedBy>Tayaba Paras</cp:lastModifiedBy>
  <cp:revision>26</cp:revision>
  <dcterms:created xsi:type="dcterms:W3CDTF">2013-10-16T16:40:35Z</dcterms:created>
  <dcterms:modified xsi:type="dcterms:W3CDTF">2021-04-22T15:18:15Z</dcterms:modified>
</cp:coreProperties>
</file>