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3" r:id="rId2"/>
    <p:sldId id="278" r:id="rId3"/>
    <p:sldId id="280" r:id="rId4"/>
    <p:sldId id="267" r:id="rId5"/>
    <p:sldId id="268" r:id="rId6"/>
    <p:sldId id="281" r:id="rId7"/>
    <p:sldId id="282" r:id="rId8"/>
    <p:sldId id="269" r:id="rId9"/>
    <p:sldId id="284" r:id="rId10"/>
    <p:sldId id="270" r:id="rId11"/>
    <p:sldId id="283" r:id="rId12"/>
    <p:sldId id="271" r:id="rId13"/>
    <p:sldId id="276" r:id="rId14"/>
    <p:sldId id="264"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619"/>
    <a:srgbClr val="0E015C"/>
    <a:srgbClr val="1B9863"/>
    <a:srgbClr val="DA5A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525920-498E-413C-9AB9-E88B8056E56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90A80D4-8A80-4954-8744-E63C2C88C38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4E8FA54-670A-4B4C-8C6E-2B695FCFDEA7}" type="datetimeFigureOut">
              <a:rPr lang="en-US"/>
              <a:pPr>
                <a:defRPr/>
              </a:pPr>
              <a:t>4/22/2021</a:t>
            </a:fld>
            <a:endParaRPr lang="en-US"/>
          </a:p>
        </p:txBody>
      </p:sp>
      <p:sp>
        <p:nvSpPr>
          <p:cNvPr id="4" name="Slide Image Placeholder 3">
            <a:extLst>
              <a:ext uri="{FF2B5EF4-FFF2-40B4-BE49-F238E27FC236}">
                <a16:creationId xmlns:a16="http://schemas.microsoft.com/office/drawing/2014/main" id="{23938204-1BEE-4D7E-B0D2-7E4DB2FEC3A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520FEB3-AF00-4273-8F25-3AB8C2403C1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D109A4-02B5-4736-AD6F-689E755C19D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3E37C251-8BE2-42E1-8094-0C913A510F3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965BE92-DDB2-4180-9359-4252233DAB1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60AEFCE-1DFC-4D04-BCE1-303DE623B9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9659030-F5E3-45B6-9625-FF5EC7AC1B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In Attendance:</a:t>
            </a:r>
          </a:p>
          <a:p>
            <a:pPr eaLnBrk="1" hangingPunct="1">
              <a:spcBef>
                <a:spcPct val="0"/>
              </a:spcBef>
            </a:pPr>
            <a:r>
              <a:rPr lang="en-US" altLang="en-US">
                <a:ea typeface="MS PGothic" panose="020B0600070205080204" pitchFamily="34" charset="-128"/>
              </a:rPr>
              <a:t>Paula Gregg		Sheila Myers-Stratford</a:t>
            </a:r>
          </a:p>
          <a:p>
            <a:pPr eaLnBrk="1" hangingPunct="1">
              <a:spcBef>
                <a:spcPct val="0"/>
              </a:spcBef>
            </a:pPr>
            <a:r>
              <a:rPr lang="en-US" altLang="en-US">
                <a:ea typeface="MS PGothic" panose="020B0600070205080204" pitchFamily="34" charset="-128"/>
              </a:rPr>
              <a:t>Jerry Marshall		Rebecca Hartley</a:t>
            </a:r>
          </a:p>
          <a:p>
            <a:pPr eaLnBrk="1" hangingPunct="1">
              <a:spcBef>
                <a:spcPct val="0"/>
              </a:spcBef>
            </a:pPr>
            <a:r>
              <a:rPr lang="en-US" altLang="en-US">
                <a:ea typeface="MS PGothic" panose="020B0600070205080204" pitchFamily="34" charset="-128"/>
              </a:rPr>
              <a:t>Cheryl Smith*		</a:t>
            </a:r>
          </a:p>
          <a:p>
            <a:pPr eaLnBrk="1" hangingPunct="1">
              <a:spcBef>
                <a:spcPct val="0"/>
              </a:spcBef>
            </a:pPr>
            <a:r>
              <a:rPr lang="en-US" altLang="en-US">
                <a:ea typeface="MS PGothic" panose="020B0600070205080204" pitchFamily="34" charset="-128"/>
              </a:rPr>
              <a:t>Donn Griffith*		</a:t>
            </a:r>
          </a:p>
          <a:p>
            <a:pPr eaLnBrk="1" hangingPunct="1">
              <a:spcBef>
                <a:spcPct val="0"/>
              </a:spcBef>
            </a:pPr>
            <a:r>
              <a:rPr lang="en-US" altLang="en-US">
                <a:ea typeface="MS PGothic" panose="020B0600070205080204" pitchFamily="34" charset="-128"/>
              </a:rPr>
              <a:t>Nan Dempsey		</a:t>
            </a:r>
          </a:p>
          <a:p>
            <a:pPr eaLnBrk="1" hangingPunct="1">
              <a:spcBef>
                <a:spcPct val="0"/>
              </a:spcBef>
            </a:pPr>
            <a:r>
              <a:rPr lang="en-US" altLang="en-US">
                <a:ea typeface="MS PGothic" panose="020B0600070205080204" pitchFamily="34" charset="-128"/>
              </a:rPr>
              <a:t>Terry Pruitt*			</a:t>
            </a:r>
          </a:p>
          <a:p>
            <a:pPr eaLnBrk="1" hangingPunct="1">
              <a:spcBef>
                <a:spcPct val="0"/>
              </a:spcBef>
            </a:pPr>
            <a:r>
              <a:rPr lang="en-US" altLang="en-US">
                <a:ea typeface="MS PGothic" panose="020B0600070205080204" pitchFamily="34" charset="-128"/>
              </a:rPr>
              <a:t>Barbara Allen</a:t>
            </a:r>
          </a:p>
          <a:p>
            <a:pPr eaLnBrk="1" hangingPunct="1">
              <a:spcBef>
                <a:spcPct val="0"/>
              </a:spcBef>
            </a:pPr>
            <a:r>
              <a:rPr lang="en-US" altLang="en-US">
                <a:ea typeface="MS PGothic" panose="020B0600070205080204" pitchFamily="34" charset="-128"/>
              </a:rPr>
              <a:t>Alice Gilchrist</a:t>
            </a:r>
          </a:p>
          <a:p>
            <a:pPr eaLnBrk="1" hangingPunct="1">
              <a:spcBef>
                <a:spcPct val="0"/>
              </a:spcBef>
            </a:pPr>
            <a:r>
              <a:rPr lang="en-US" altLang="en-US">
                <a:ea typeface="MS PGothic" panose="020B0600070205080204" pitchFamily="34" charset="-128"/>
              </a:rPr>
              <a:t>Lori Smith*</a:t>
            </a:r>
          </a:p>
          <a:p>
            <a:pPr eaLnBrk="1" hangingPunct="1">
              <a:spcBef>
                <a:spcPct val="0"/>
              </a:spcBef>
            </a:pPr>
            <a:r>
              <a:rPr lang="en-US" altLang="en-US">
                <a:ea typeface="MS PGothic" panose="020B0600070205080204" pitchFamily="34" charset="-128"/>
              </a:rPr>
              <a:t>Tom Peters</a:t>
            </a:r>
          </a:p>
          <a:p>
            <a:pPr eaLnBrk="1" hangingPunct="1">
              <a:spcBef>
                <a:spcPct val="0"/>
              </a:spcBef>
            </a:pPr>
            <a:r>
              <a:rPr lang="en-US" altLang="en-US">
                <a:ea typeface="MS PGothic" panose="020B0600070205080204" pitchFamily="34" charset="-128"/>
              </a:rPr>
              <a:t>Linda Payne</a:t>
            </a:r>
          </a:p>
          <a:p>
            <a:pPr eaLnBrk="1" hangingPunct="1">
              <a:spcBef>
                <a:spcPct val="0"/>
              </a:spcBef>
            </a:pPr>
            <a:r>
              <a:rPr lang="en-US" altLang="en-US">
                <a:ea typeface="MS PGothic" panose="020B0600070205080204" pitchFamily="34" charset="-128"/>
              </a:rPr>
              <a:t>Zelda Waymer*</a:t>
            </a:r>
          </a:p>
          <a:p>
            <a:pPr eaLnBrk="1" hangingPunct="1">
              <a:spcBef>
                <a:spcPct val="0"/>
              </a:spcBef>
            </a:pPr>
            <a:r>
              <a:rPr lang="en-US" altLang="en-US">
                <a:ea typeface="MS PGothic" panose="020B0600070205080204" pitchFamily="34" charset="-128"/>
              </a:rPr>
              <a:t>Lynn Mack*</a:t>
            </a:r>
          </a:p>
          <a:p>
            <a:pPr eaLnBrk="1" hangingPunct="1">
              <a:spcBef>
                <a:spcPct val="0"/>
              </a:spcBef>
            </a:pPr>
            <a:r>
              <a:rPr lang="en-US" altLang="en-US">
                <a:ea typeface="MS PGothic" panose="020B0600070205080204" pitchFamily="34" charset="-128"/>
              </a:rPr>
              <a:t>Jenna Hallman</a:t>
            </a:r>
          </a:p>
          <a:p>
            <a:pPr eaLnBrk="1" hangingPunct="1">
              <a:spcBef>
                <a:spcPct val="0"/>
              </a:spcBef>
            </a:pPr>
            <a:r>
              <a:rPr lang="en-US" altLang="en-US">
                <a:ea typeface="MS PGothic" panose="020B0600070205080204" pitchFamily="34" charset="-128"/>
              </a:rPr>
              <a:t>Victoria Cord</a:t>
            </a:r>
          </a:p>
          <a:p>
            <a:pPr eaLnBrk="1" hangingPunct="1">
              <a:spcBef>
                <a:spcPct val="0"/>
              </a:spcBef>
            </a:pPr>
            <a:r>
              <a:rPr lang="en-US" altLang="en-US">
                <a:ea typeface="MS PGothic" panose="020B0600070205080204" pitchFamily="34" charset="-128"/>
              </a:rPr>
              <a:t>Kris Frady</a:t>
            </a:r>
          </a:p>
          <a:p>
            <a:pPr eaLnBrk="1" hangingPunct="1">
              <a:spcBef>
                <a:spcPct val="0"/>
              </a:spcBef>
            </a:pPr>
            <a:r>
              <a:rPr lang="en-US" altLang="en-US">
                <a:ea typeface="MS PGothic" panose="020B0600070205080204" pitchFamily="34" charset="-128"/>
              </a:rPr>
              <a:t>Jessica Sharp</a:t>
            </a:r>
          </a:p>
          <a:p>
            <a:pPr eaLnBrk="1" hangingPunct="1">
              <a:spcBef>
                <a:spcPct val="0"/>
              </a:spcBef>
            </a:pPr>
            <a:r>
              <a:rPr lang="en-US" altLang="en-US">
                <a:ea typeface="MS PGothic" panose="020B0600070205080204" pitchFamily="34" charset="-128"/>
              </a:rPr>
              <a:t>Jeff Lee</a:t>
            </a:r>
          </a:p>
          <a:p>
            <a:pPr eaLnBrk="1" hangingPunct="1">
              <a:spcBef>
                <a:spcPct val="0"/>
              </a:spcBef>
            </a:pPr>
            <a:r>
              <a:rPr lang="en-US" altLang="en-US">
                <a:ea typeface="MS PGothic" panose="020B0600070205080204" pitchFamily="34" charset="-128"/>
              </a:rPr>
              <a:t>Stephanie Pwirtz</a:t>
            </a:r>
          </a:p>
          <a:p>
            <a:pPr eaLnBrk="1" hangingPunct="1">
              <a:spcBef>
                <a:spcPct val="0"/>
              </a:spcBef>
            </a:pPr>
            <a:r>
              <a:rPr lang="en-US" altLang="en-US">
                <a:ea typeface="MS PGothic" panose="020B0600070205080204" pitchFamily="34" charset="-128"/>
              </a:rPr>
              <a:t>Donna Foster*</a:t>
            </a:r>
          </a:p>
          <a:p>
            <a:pPr eaLnBrk="1" hangingPunct="1">
              <a:spcBef>
                <a:spcPct val="0"/>
              </a:spcBef>
            </a:pPr>
            <a:r>
              <a:rPr lang="en-US" altLang="en-US">
                <a:ea typeface="MS PGothic" panose="020B0600070205080204" pitchFamily="34" charset="-128"/>
              </a:rPr>
              <a:t>Walt Tobin*			*denoted board member</a:t>
            </a: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p:txBody>
      </p:sp>
      <p:sp>
        <p:nvSpPr>
          <p:cNvPr id="18436" name="Slide Number Placeholder 3">
            <a:extLst>
              <a:ext uri="{FF2B5EF4-FFF2-40B4-BE49-F238E27FC236}">
                <a16:creationId xmlns:a16="http://schemas.microsoft.com/office/drawing/2014/main" id="{D54A851C-16A6-4409-9CD0-451C4FA1EF3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111C032-F592-4332-A924-361FE1D112BF}" type="slidenum">
              <a:rPr lang="en-US" altLang="en-US">
                <a:latin typeface="Arial" panose="020B0604020202020204" pitchFamily="34" charset="0"/>
              </a:rPr>
              <a:pPr eaLnBrk="1" hangingPunct="1"/>
              <a:t>1</a:t>
            </a:fld>
            <a:endParaRPr lang="en-US" altLang="en-US">
              <a:latin typeface="Arial" panose="020B0604020202020204" pitchFamily="34" charset="0"/>
            </a:endParaRPr>
          </a:p>
        </p:txBody>
      </p:sp>
      <p:sp>
        <p:nvSpPr>
          <p:cNvPr id="18437" name="Footer Placeholder 4">
            <a:extLst>
              <a:ext uri="{FF2B5EF4-FFF2-40B4-BE49-F238E27FC236}">
                <a16:creationId xmlns:a16="http://schemas.microsoft.com/office/drawing/2014/main" id="{14A05A05-6A2E-442E-A203-BCADF29AF17A}"/>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a:latin typeface="Arial" pitchFamily="34" charset="0"/>
              </a:rPr>
              <a:t>SC Coalition for Mathematics &amp; Science</a:t>
            </a:r>
          </a:p>
        </p:txBody>
      </p:sp>
      <p:sp>
        <p:nvSpPr>
          <p:cNvPr id="18438" name="Header Placeholder 5">
            <a:extLst>
              <a:ext uri="{FF2B5EF4-FFF2-40B4-BE49-F238E27FC236}">
                <a16:creationId xmlns:a16="http://schemas.microsoft.com/office/drawing/2014/main" id="{D7875F50-A4ED-411E-BD49-FBBE80341628}"/>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a:latin typeface="Arial" pitchFamily="34" charset="0"/>
              </a:rPr>
              <a:t>Board Meeting Notes</a:t>
            </a:r>
          </a:p>
        </p:txBody>
      </p:sp>
      <p:sp>
        <p:nvSpPr>
          <p:cNvPr id="18439" name="Date Placeholder 6">
            <a:extLst>
              <a:ext uri="{FF2B5EF4-FFF2-40B4-BE49-F238E27FC236}">
                <a16:creationId xmlns:a16="http://schemas.microsoft.com/office/drawing/2014/main" id="{E7937CC0-8CE0-4CBC-9C34-CDD5F0F46B32}"/>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a:latin typeface="Arial" pitchFamily="34" charset="0"/>
              </a:rPr>
              <a:t>12/3/13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2E68800-4AF3-4CB9-9B3E-6AD2163016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12AE187-C2EB-45B3-8E73-5356A2977E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Finding ways to partner but its not systemic.</a:t>
            </a:r>
          </a:p>
        </p:txBody>
      </p:sp>
      <p:sp>
        <p:nvSpPr>
          <p:cNvPr id="27652" name="Slide Number Placeholder 3">
            <a:extLst>
              <a:ext uri="{FF2B5EF4-FFF2-40B4-BE49-F238E27FC236}">
                <a16:creationId xmlns:a16="http://schemas.microsoft.com/office/drawing/2014/main" id="{7B7E4334-D4DA-4E9E-892D-6694DB5A3A0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132E7A7-1D53-4C0D-93EF-1972A0EF53FE}" type="slidenum">
              <a:rPr lang="en-US" altLang="en-US"/>
              <a:pPr eaLnBrk="1" hangingPunct="1"/>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382BDF4-4ABE-4037-A043-06FC57EF00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5709DE0-D843-4718-8E87-709C4D040C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To carry the conversation forward…</a:t>
            </a:r>
          </a:p>
        </p:txBody>
      </p:sp>
      <p:sp>
        <p:nvSpPr>
          <p:cNvPr id="28676" name="Slide Number Placeholder 3">
            <a:extLst>
              <a:ext uri="{FF2B5EF4-FFF2-40B4-BE49-F238E27FC236}">
                <a16:creationId xmlns:a16="http://schemas.microsoft.com/office/drawing/2014/main" id="{B6F9D98F-0345-460C-86E9-043730BD714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30923A3-AD0C-4668-8F48-A8E18E56CDA5}" type="slidenum">
              <a:rPr lang="en-US" altLang="en-US">
                <a:latin typeface="Arial" panose="020B0604020202020204" pitchFamily="34" charset="0"/>
                <a:ea typeface="MS PGothic" panose="020B0600070205080204" pitchFamily="34" charset="-128"/>
              </a:rPr>
              <a:pPr eaLnBrk="1" hangingPunct="1"/>
              <a:t>14</a:t>
            </a:fld>
            <a:endParaRPr lang="en-US" altLang="en-US">
              <a:latin typeface="Arial" panose="020B0604020202020204" pitchFamily="34" charset="0"/>
              <a:ea typeface="MS PGothic" panose="020B0600070205080204" pitchFamily="34" charset="-128"/>
            </a:endParaRPr>
          </a:p>
        </p:txBody>
      </p:sp>
      <p:sp>
        <p:nvSpPr>
          <p:cNvPr id="28677" name="Date Placeholder 4">
            <a:extLst>
              <a:ext uri="{FF2B5EF4-FFF2-40B4-BE49-F238E27FC236}">
                <a16:creationId xmlns:a16="http://schemas.microsoft.com/office/drawing/2014/main" id="{1DB359E1-C70B-4619-8638-3EF832A9CB39}"/>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a:latin typeface="Arial" pitchFamily="34" charset="0"/>
                <a:ea typeface="MS PGothic" pitchFamily="34" charset="-128"/>
              </a:rPr>
              <a:t>2/2/12</a:t>
            </a:r>
          </a:p>
        </p:txBody>
      </p:sp>
      <p:sp>
        <p:nvSpPr>
          <p:cNvPr id="28678" name="Footer Placeholder 5">
            <a:extLst>
              <a:ext uri="{FF2B5EF4-FFF2-40B4-BE49-F238E27FC236}">
                <a16:creationId xmlns:a16="http://schemas.microsoft.com/office/drawing/2014/main" id="{7766E485-D08D-4296-844E-C69FEE73BF48}"/>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a:latin typeface="Arial" pitchFamily="34" charset="0"/>
                <a:ea typeface="MS PGothic" pitchFamily="34" charset="-128"/>
              </a:rPr>
              <a:t>For internal use only.</a:t>
            </a:r>
          </a:p>
        </p:txBody>
      </p:sp>
      <p:sp>
        <p:nvSpPr>
          <p:cNvPr id="28679" name="Header Placeholder 6">
            <a:extLst>
              <a:ext uri="{FF2B5EF4-FFF2-40B4-BE49-F238E27FC236}">
                <a16:creationId xmlns:a16="http://schemas.microsoft.com/office/drawing/2014/main" id="{11A25454-B36F-4091-9B9B-11280E6BCFDE}"/>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a:latin typeface="Arial" pitchFamily="34" charset="0"/>
                <a:ea typeface="MS PGothic" pitchFamily="34" charset="-128"/>
              </a:rPr>
              <a:t>Board Meeting Notes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D18A9F1-12B2-4757-AB6F-A23EF49FE5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271CAFA-2C2A-4D17-A1B0-5B847B75C7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
        <p:nvSpPr>
          <p:cNvPr id="19460" name="Slide Number Placeholder 3">
            <a:extLst>
              <a:ext uri="{FF2B5EF4-FFF2-40B4-BE49-F238E27FC236}">
                <a16:creationId xmlns:a16="http://schemas.microsoft.com/office/drawing/2014/main" id="{855317C4-9A67-4E68-90DE-1232D52EE04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B6604E0-2580-412B-A98A-6E70EBCF2058}" type="slidenum">
              <a:rPr lang="en-US" altLang="en-US">
                <a:ea typeface="MS PGothic" panose="020B0600070205080204" pitchFamily="34" charset="-128"/>
              </a:rPr>
              <a:pPr eaLnBrk="1" hangingPunct="1"/>
              <a:t>2</a:t>
            </a:fld>
            <a:endParaRPr lang="en-US" altLang="en-US">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6450198-F19C-4F8F-952E-4F687C7C40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4CCF350-C4F3-48A5-AAE7-C85DF218D2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Noyce Foundation commissioned report.</a:t>
            </a:r>
          </a:p>
        </p:txBody>
      </p:sp>
      <p:sp>
        <p:nvSpPr>
          <p:cNvPr id="20484" name="Slide Number Placeholder 3">
            <a:extLst>
              <a:ext uri="{FF2B5EF4-FFF2-40B4-BE49-F238E27FC236}">
                <a16:creationId xmlns:a16="http://schemas.microsoft.com/office/drawing/2014/main" id="{B61F99A6-CBCF-4BC2-B707-D83FFE7F8BF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5C109BD-D746-490D-8562-5DA8B7A2BDD9}" type="slidenum">
              <a:rPr lang="en-US" altLang="en-US"/>
              <a:pPr eaLnBrk="1" hangingPunct="1"/>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96898BC-6E87-4911-868A-6ADC9B8BE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FC91492F-8657-4713-8427-5959FA1D10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According to ACT ~29% of SC students taking ACT expressed interest in STEM (above national avg of 23%)  </a:t>
            </a:r>
          </a:p>
          <a:p>
            <a:pPr eaLnBrk="1" hangingPunct="1">
              <a:spcBef>
                <a:spcPct val="0"/>
              </a:spcBef>
            </a:pPr>
            <a:r>
              <a:rPr lang="en-US" altLang="en-US"/>
              <a:t>~47% have no interest.  </a:t>
            </a:r>
          </a:p>
          <a:p>
            <a:pPr eaLnBrk="1" hangingPunct="1">
              <a:spcBef>
                <a:spcPct val="0"/>
              </a:spcBef>
            </a:pPr>
            <a:endParaRPr lang="en-US" altLang="en-US"/>
          </a:p>
          <a:p>
            <a:pPr eaLnBrk="1" hangingPunct="1">
              <a:spcBef>
                <a:spcPct val="0"/>
              </a:spcBef>
            </a:pPr>
            <a:r>
              <a:rPr lang="en-US" altLang="en-US"/>
              <a:t>Keeping in mind these are ACT tested kids…therefore they are anticipating plans for post-secondary education.</a:t>
            </a:r>
          </a:p>
          <a:p>
            <a:pPr eaLnBrk="1" hangingPunct="1">
              <a:spcBef>
                <a:spcPct val="0"/>
              </a:spcBef>
            </a:pPr>
            <a:endParaRPr lang="en-US" altLang="en-US"/>
          </a:p>
          <a:p>
            <a:pPr eaLnBrk="1" hangingPunct="1">
              <a:spcBef>
                <a:spcPct val="0"/>
              </a:spcBef>
            </a:pPr>
            <a:r>
              <a:rPr lang="en-US" altLang="en-US"/>
              <a:t>Advanced manufacturing companies in SC cannot find enough candidates for their workforce.</a:t>
            </a:r>
          </a:p>
          <a:p>
            <a:pPr eaLnBrk="1" hangingPunct="1">
              <a:spcBef>
                <a:spcPct val="0"/>
              </a:spcBef>
            </a:pPr>
            <a:r>
              <a:rPr lang="en-US" altLang="en-US"/>
              <a:t> </a:t>
            </a:r>
          </a:p>
          <a:p>
            <a:pPr eaLnBrk="1" hangingPunct="1">
              <a:spcBef>
                <a:spcPct val="0"/>
              </a:spcBef>
            </a:pPr>
            <a:r>
              <a:rPr lang="en-US" altLang="en-US"/>
              <a:t>Memories of mill work??</a:t>
            </a:r>
          </a:p>
        </p:txBody>
      </p:sp>
      <p:sp>
        <p:nvSpPr>
          <p:cNvPr id="21508" name="Slide Number Placeholder 3">
            <a:extLst>
              <a:ext uri="{FF2B5EF4-FFF2-40B4-BE49-F238E27FC236}">
                <a16:creationId xmlns:a16="http://schemas.microsoft.com/office/drawing/2014/main" id="{79461EA6-6B26-4D89-B321-0F34C43FD88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D764315-8077-4E40-8201-2705CD2A6C40}" type="slidenum">
              <a:rPr lang="en-US" altLang="en-US"/>
              <a:pPr eaLnBrk="1" hangingPunct="1"/>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A9AC203-E5B4-4033-8A75-2C536D8B8B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6CD3FFD1-3055-46F4-8A08-D7B24249AD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Building the STEM brand</a:t>
            </a:r>
          </a:p>
        </p:txBody>
      </p:sp>
      <p:sp>
        <p:nvSpPr>
          <p:cNvPr id="22532" name="Slide Number Placeholder 3">
            <a:extLst>
              <a:ext uri="{FF2B5EF4-FFF2-40B4-BE49-F238E27FC236}">
                <a16:creationId xmlns:a16="http://schemas.microsoft.com/office/drawing/2014/main" id="{C3CE8A50-501D-42BC-BEC7-7A955A985E7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6E562C7-7C15-4F4D-B908-C9D120A7FBFE}" type="slidenum">
              <a:rPr lang="en-US" altLang="en-US"/>
              <a:pPr eaLnBrk="1" hangingPunct="1"/>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599010D-350F-424B-BB70-4C947BEE4A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3AAC65D-1DB8-4D41-84AB-4695505225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Making STEM accessible.</a:t>
            </a:r>
          </a:p>
        </p:txBody>
      </p:sp>
      <p:sp>
        <p:nvSpPr>
          <p:cNvPr id="23556" name="Slide Number Placeholder 3">
            <a:extLst>
              <a:ext uri="{FF2B5EF4-FFF2-40B4-BE49-F238E27FC236}">
                <a16:creationId xmlns:a16="http://schemas.microsoft.com/office/drawing/2014/main" id="{9C0EE7D5-B572-4257-985C-98078437EB1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ED50EE8-E268-4B5C-AC1E-984E2AC34BB8}" type="slidenum">
              <a:rPr lang="en-US" altLang="en-US"/>
              <a:pPr eaLnBrk="1" hangingPunct="1"/>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91405AB-9B84-40E8-AF68-4F86D15454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91EDC3B-BF06-4775-B773-1373D96617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Outcomes are not terrific…and it is no surprise.</a:t>
            </a:r>
          </a:p>
        </p:txBody>
      </p:sp>
      <p:sp>
        <p:nvSpPr>
          <p:cNvPr id="24580" name="Slide Number Placeholder 3">
            <a:extLst>
              <a:ext uri="{FF2B5EF4-FFF2-40B4-BE49-F238E27FC236}">
                <a16:creationId xmlns:a16="http://schemas.microsoft.com/office/drawing/2014/main" id="{5B790D0B-53DA-4C5B-924B-DE314A4B19C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C50740D-9F2D-466A-A6AB-A71B80923841}" type="slidenum">
              <a:rPr lang="en-US" altLang="en-US"/>
              <a:pPr eaLnBrk="1" hangingPunct="1"/>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A107E1-C2F3-4645-9926-B9FA688242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85EBDDD-F152-47DC-8065-4414A49A6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Digital badging.</a:t>
            </a:r>
          </a:p>
        </p:txBody>
      </p:sp>
      <p:sp>
        <p:nvSpPr>
          <p:cNvPr id="25604" name="Slide Number Placeholder 3">
            <a:extLst>
              <a:ext uri="{FF2B5EF4-FFF2-40B4-BE49-F238E27FC236}">
                <a16:creationId xmlns:a16="http://schemas.microsoft.com/office/drawing/2014/main" id="{CA4DD2D9-AF85-4279-8476-2E1BC70A272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D7D8E73-56C1-4F1D-921E-BAF4FF4D7718}" type="slidenum">
              <a:rPr lang="en-US" altLang="en-US"/>
              <a:pPr eaLnBrk="1" hangingPunct="1"/>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11703D1-40DF-41B3-84E0-C20AFF09AE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67F322D-1E90-4D28-ADAB-6BEF04865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Our collaboration with CUCWD</a:t>
            </a:r>
          </a:p>
        </p:txBody>
      </p:sp>
      <p:sp>
        <p:nvSpPr>
          <p:cNvPr id="26628" name="Slide Number Placeholder 3">
            <a:extLst>
              <a:ext uri="{FF2B5EF4-FFF2-40B4-BE49-F238E27FC236}">
                <a16:creationId xmlns:a16="http://schemas.microsoft.com/office/drawing/2014/main" id="{0BC3E2ED-AA0C-4780-AECF-BB3D89B19BF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0CBC85A-90F0-4E9D-96CF-ACEC10462A7A}" type="slidenum">
              <a:rPr lang="en-US" altLang="en-US"/>
              <a:pPr eaLnBrk="1" hangingPunct="1"/>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0DB4130-EA6C-45C5-B92B-43555F91E805}"/>
              </a:ext>
            </a:extLst>
          </p:cNvPr>
          <p:cNvSpPr>
            <a:spLocks noGrp="1"/>
          </p:cNvSpPr>
          <p:nvPr>
            <p:ph type="dt" sz="half" idx="10"/>
          </p:nvPr>
        </p:nvSpPr>
        <p:spPr/>
        <p:txBody>
          <a:bodyPr/>
          <a:lstStyle>
            <a:lvl1pPr>
              <a:defRPr/>
            </a:lvl1pPr>
          </a:lstStyle>
          <a:p>
            <a:pPr>
              <a:defRPr/>
            </a:pPr>
            <a:fld id="{DF4936EE-463D-45DF-B67A-94AF5B1BDA5D}" type="datetimeFigureOut">
              <a:rPr lang="en-US"/>
              <a:pPr>
                <a:defRPr/>
              </a:pPr>
              <a:t>4/22/2021</a:t>
            </a:fld>
            <a:endParaRPr lang="en-US"/>
          </a:p>
        </p:txBody>
      </p:sp>
      <p:sp>
        <p:nvSpPr>
          <p:cNvPr id="5" name="Footer Placeholder 4">
            <a:extLst>
              <a:ext uri="{FF2B5EF4-FFF2-40B4-BE49-F238E27FC236}">
                <a16:creationId xmlns:a16="http://schemas.microsoft.com/office/drawing/2014/main" id="{8AE99CF0-37D3-4723-8E39-4EB24611F7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823D46-6E2E-43BF-A81D-D867A3450F60}"/>
              </a:ext>
            </a:extLst>
          </p:cNvPr>
          <p:cNvSpPr>
            <a:spLocks noGrp="1"/>
          </p:cNvSpPr>
          <p:nvPr>
            <p:ph type="sldNum" sz="quarter" idx="12"/>
          </p:nvPr>
        </p:nvSpPr>
        <p:spPr/>
        <p:txBody>
          <a:bodyPr/>
          <a:lstStyle>
            <a:lvl1pPr>
              <a:defRPr/>
            </a:lvl1pPr>
          </a:lstStyle>
          <a:p>
            <a:fld id="{377E74EC-D7B6-4ABB-A801-14645D983ABD}" type="slidenum">
              <a:rPr lang="en-US" altLang="en-US"/>
              <a:pPr/>
              <a:t>‹#›</a:t>
            </a:fld>
            <a:endParaRPr lang="en-US" altLang="en-US"/>
          </a:p>
        </p:txBody>
      </p:sp>
    </p:spTree>
    <p:extLst>
      <p:ext uri="{BB962C8B-B14F-4D97-AF65-F5344CB8AC3E}">
        <p14:creationId xmlns:p14="http://schemas.microsoft.com/office/powerpoint/2010/main" val="169080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75589-3528-45E9-8FDF-BF8E0889EE58}"/>
              </a:ext>
            </a:extLst>
          </p:cNvPr>
          <p:cNvSpPr>
            <a:spLocks noGrp="1"/>
          </p:cNvSpPr>
          <p:nvPr>
            <p:ph type="dt" sz="half" idx="10"/>
          </p:nvPr>
        </p:nvSpPr>
        <p:spPr/>
        <p:txBody>
          <a:bodyPr/>
          <a:lstStyle>
            <a:lvl1pPr>
              <a:defRPr/>
            </a:lvl1pPr>
          </a:lstStyle>
          <a:p>
            <a:pPr>
              <a:defRPr/>
            </a:pPr>
            <a:fld id="{DC3895B9-1E15-48A8-BBE2-AA45D85036EB}" type="datetimeFigureOut">
              <a:rPr lang="en-US"/>
              <a:pPr>
                <a:defRPr/>
              </a:pPr>
              <a:t>4/22/2021</a:t>
            </a:fld>
            <a:endParaRPr lang="en-US"/>
          </a:p>
        </p:txBody>
      </p:sp>
      <p:sp>
        <p:nvSpPr>
          <p:cNvPr id="5" name="Footer Placeholder 4">
            <a:extLst>
              <a:ext uri="{FF2B5EF4-FFF2-40B4-BE49-F238E27FC236}">
                <a16:creationId xmlns:a16="http://schemas.microsoft.com/office/drawing/2014/main" id="{FCE225BE-52E8-4672-AD2F-1950D19E6D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1FC40C-7E53-4DEE-B205-9B115037FACF}"/>
              </a:ext>
            </a:extLst>
          </p:cNvPr>
          <p:cNvSpPr>
            <a:spLocks noGrp="1"/>
          </p:cNvSpPr>
          <p:nvPr>
            <p:ph type="sldNum" sz="quarter" idx="12"/>
          </p:nvPr>
        </p:nvSpPr>
        <p:spPr/>
        <p:txBody>
          <a:bodyPr/>
          <a:lstStyle>
            <a:lvl1pPr>
              <a:defRPr/>
            </a:lvl1pPr>
          </a:lstStyle>
          <a:p>
            <a:fld id="{C0CFAADE-BE9F-4C39-A3F1-19884F3FD0BC}" type="slidenum">
              <a:rPr lang="en-US" altLang="en-US"/>
              <a:pPr/>
              <a:t>‹#›</a:t>
            </a:fld>
            <a:endParaRPr lang="en-US" altLang="en-US"/>
          </a:p>
        </p:txBody>
      </p:sp>
    </p:spTree>
    <p:extLst>
      <p:ext uri="{BB962C8B-B14F-4D97-AF65-F5344CB8AC3E}">
        <p14:creationId xmlns:p14="http://schemas.microsoft.com/office/powerpoint/2010/main" val="426472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72083-A1F8-4A0D-90F0-CA94BE06D3F0}"/>
              </a:ext>
            </a:extLst>
          </p:cNvPr>
          <p:cNvSpPr>
            <a:spLocks noGrp="1"/>
          </p:cNvSpPr>
          <p:nvPr>
            <p:ph type="dt" sz="half" idx="10"/>
          </p:nvPr>
        </p:nvSpPr>
        <p:spPr/>
        <p:txBody>
          <a:bodyPr/>
          <a:lstStyle>
            <a:lvl1pPr>
              <a:defRPr/>
            </a:lvl1pPr>
          </a:lstStyle>
          <a:p>
            <a:pPr>
              <a:defRPr/>
            </a:pPr>
            <a:fld id="{6F71FA13-16A3-45F2-90F8-33726143148E}" type="datetimeFigureOut">
              <a:rPr lang="en-US"/>
              <a:pPr>
                <a:defRPr/>
              </a:pPr>
              <a:t>4/22/2021</a:t>
            </a:fld>
            <a:endParaRPr lang="en-US"/>
          </a:p>
        </p:txBody>
      </p:sp>
      <p:sp>
        <p:nvSpPr>
          <p:cNvPr id="5" name="Footer Placeholder 4">
            <a:extLst>
              <a:ext uri="{FF2B5EF4-FFF2-40B4-BE49-F238E27FC236}">
                <a16:creationId xmlns:a16="http://schemas.microsoft.com/office/drawing/2014/main" id="{B3E90BC4-C091-49EC-957D-74E5C3A24C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CF13D6-BB14-4454-AB61-68F49F3386E1}"/>
              </a:ext>
            </a:extLst>
          </p:cNvPr>
          <p:cNvSpPr>
            <a:spLocks noGrp="1"/>
          </p:cNvSpPr>
          <p:nvPr>
            <p:ph type="sldNum" sz="quarter" idx="12"/>
          </p:nvPr>
        </p:nvSpPr>
        <p:spPr/>
        <p:txBody>
          <a:bodyPr/>
          <a:lstStyle>
            <a:lvl1pPr>
              <a:defRPr/>
            </a:lvl1pPr>
          </a:lstStyle>
          <a:p>
            <a:fld id="{5FFFDE39-A6E0-4BD0-AB45-E4742FE784A2}" type="slidenum">
              <a:rPr lang="en-US" altLang="en-US"/>
              <a:pPr/>
              <a:t>‹#›</a:t>
            </a:fld>
            <a:endParaRPr lang="en-US" altLang="en-US"/>
          </a:p>
        </p:txBody>
      </p:sp>
    </p:spTree>
    <p:extLst>
      <p:ext uri="{BB962C8B-B14F-4D97-AF65-F5344CB8AC3E}">
        <p14:creationId xmlns:p14="http://schemas.microsoft.com/office/powerpoint/2010/main" val="206154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with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B640D1-DA54-4FD8-BEB0-A323E89D7BBB}"/>
              </a:ext>
            </a:extLst>
          </p:cNvPr>
          <p:cNvSpPr/>
          <p:nvPr/>
        </p:nvSpPr>
        <p:spPr>
          <a:xfrm>
            <a:off x="269875" y="4773613"/>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n-US" noProof="0"/>
              <a:t>Click icon to add picture</a:t>
            </a:r>
            <a:endParaRPr noProof="0"/>
          </a:p>
        </p:txBody>
      </p:sp>
      <p:sp>
        <p:nvSpPr>
          <p:cNvPr id="6" name="Slide Number Placeholder 5">
            <a:extLst>
              <a:ext uri="{FF2B5EF4-FFF2-40B4-BE49-F238E27FC236}">
                <a16:creationId xmlns:a16="http://schemas.microsoft.com/office/drawing/2014/main" id="{784EB58B-3C43-4BC0-ABA7-2E31F97C63A3}"/>
              </a:ext>
            </a:extLst>
          </p:cNvPr>
          <p:cNvSpPr>
            <a:spLocks noGrp="1"/>
          </p:cNvSpPr>
          <p:nvPr>
            <p:ph type="sldNum" sz="quarter" idx="14"/>
          </p:nvPr>
        </p:nvSpPr>
        <p:spPr>
          <a:xfrm>
            <a:off x="350838" y="6105525"/>
            <a:ext cx="506412" cy="365125"/>
          </a:xfrm>
        </p:spPr>
        <p:txBody>
          <a:bodyPr/>
          <a:lstStyle>
            <a:lvl1pPr>
              <a:defRPr/>
            </a:lvl1pPr>
          </a:lstStyle>
          <a:p>
            <a:fld id="{0CA88396-D6A5-4173-BB0D-5CA32BC4C157}" type="slidenum">
              <a:rPr lang="en-US" altLang="en-US"/>
              <a:pPr/>
              <a:t>‹#›</a:t>
            </a:fld>
            <a:endParaRPr lang="en-US" altLang="en-US"/>
          </a:p>
        </p:txBody>
      </p:sp>
    </p:spTree>
    <p:extLst>
      <p:ext uri="{BB962C8B-B14F-4D97-AF65-F5344CB8AC3E}">
        <p14:creationId xmlns:p14="http://schemas.microsoft.com/office/powerpoint/2010/main" val="131299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B8093-EC87-4FAE-8074-5502A8691F85}"/>
              </a:ext>
            </a:extLst>
          </p:cNvPr>
          <p:cNvSpPr>
            <a:spLocks noGrp="1"/>
          </p:cNvSpPr>
          <p:nvPr>
            <p:ph type="dt" sz="half" idx="10"/>
          </p:nvPr>
        </p:nvSpPr>
        <p:spPr/>
        <p:txBody>
          <a:bodyPr/>
          <a:lstStyle>
            <a:lvl1pPr>
              <a:defRPr/>
            </a:lvl1pPr>
          </a:lstStyle>
          <a:p>
            <a:pPr>
              <a:defRPr/>
            </a:pPr>
            <a:fld id="{475DE3AA-8D05-42DC-A844-65E9C35E832C}" type="datetimeFigureOut">
              <a:rPr lang="en-US"/>
              <a:pPr>
                <a:defRPr/>
              </a:pPr>
              <a:t>4/22/2021</a:t>
            </a:fld>
            <a:endParaRPr lang="en-US"/>
          </a:p>
        </p:txBody>
      </p:sp>
      <p:sp>
        <p:nvSpPr>
          <p:cNvPr id="5" name="Footer Placeholder 4">
            <a:extLst>
              <a:ext uri="{FF2B5EF4-FFF2-40B4-BE49-F238E27FC236}">
                <a16:creationId xmlns:a16="http://schemas.microsoft.com/office/drawing/2014/main" id="{66E45930-6FEC-4FD4-8E0D-9350BD5990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FC9E91-5B15-4072-89AC-27FF77957774}"/>
              </a:ext>
            </a:extLst>
          </p:cNvPr>
          <p:cNvSpPr>
            <a:spLocks noGrp="1"/>
          </p:cNvSpPr>
          <p:nvPr>
            <p:ph type="sldNum" sz="quarter" idx="12"/>
          </p:nvPr>
        </p:nvSpPr>
        <p:spPr/>
        <p:txBody>
          <a:bodyPr/>
          <a:lstStyle>
            <a:lvl1pPr>
              <a:defRPr/>
            </a:lvl1pPr>
          </a:lstStyle>
          <a:p>
            <a:fld id="{26A9C773-368D-4691-A509-C14DB09FCCD0}" type="slidenum">
              <a:rPr lang="en-US" altLang="en-US"/>
              <a:pPr/>
              <a:t>‹#›</a:t>
            </a:fld>
            <a:endParaRPr lang="en-US" altLang="en-US"/>
          </a:p>
        </p:txBody>
      </p:sp>
    </p:spTree>
    <p:extLst>
      <p:ext uri="{BB962C8B-B14F-4D97-AF65-F5344CB8AC3E}">
        <p14:creationId xmlns:p14="http://schemas.microsoft.com/office/powerpoint/2010/main" val="246991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CB74BA-6282-48B7-B0E7-25B68B46B945}"/>
              </a:ext>
            </a:extLst>
          </p:cNvPr>
          <p:cNvSpPr>
            <a:spLocks noGrp="1"/>
          </p:cNvSpPr>
          <p:nvPr>
            <p:ph type="dt" sz="half" idx="10"/>
          </p:nvPr>
        </p:nvSpPr>
        <p:spPr/>
        <p:txBody>
          <a:bodyPr/>
          <a:lstStyle>
            <a:lvl1pPr>
              <a:defRPr/>
            </a:lvl1pPr>
          </a:lstStyle>
          <a:p>
            <a:pPr>
              <a:defRPr/>
            </a:pPr>
            <a:fld id="{46768067-602B-446D-AD3A-220D509F1769}" type="datetimeFigureOut">
              <a:rPr lang="en-US"/>
              <a:pPr>
                <a:defRPr/>
              </a:pPr>
              <a:t>4/22/2021</a:t>
            </a:fld>
            <a:endParaRPr lang="en-US"/>
          </a:p>
        </p:txBody>
      </p:sp>
      <p:sp>
        <p:nvSpPr>
          <p:cNvPr id="5" name="Footer Placeholder 4">
            <a:extLst>
              <a:ext uri="{FF2B5EF4-FFF2-40B4-BE49-F238E27FC236}">
                <a16:creationId xmlns:a16="http://schemas.microsoft.com/office/drawing/2014/main" id="{F2A68C5A-0BB8-4557-A696-D5DD20AB60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22DA4A-DA4E-46CF-A71F-DF3B5AE70DA8}"/>
              </a:ext>
            </a:extLst>
          </p:cNvPr>
          <p:cNvSpPr>
            <a:spLocks noGrp="1"/>
          </p:cNvSpPr>
          <p:nvPr>
            <p:ph type="sldNum" sz="quarter" idx="12"/>
          </p:nvPr>
        </p:nvSpPr>
        <p:spPr/>
        <p:txBody>
          <a:bodyPr/>
          <a:lstStyle>
            <a:lvl1pPr>
              <a:defRPr/>
            </a:lvl1pPr>
          </a:lstStyle>
          <a:p>
            <a:fld id="{82F90F71-C84E-4D17-8DC9-07C68DEBFBB6}" type="slidenum">
              <a:rPr lang="en-US" altLang="en-US"/>
              <a:pPr/>
              <a:t>‹#›</a:t>
            </a:fld>
            <a:endParaRPr lang="en-US" altLang="en-US"/>
          </a:p>
        </p:txBody>
      </p:sp>
    </p:spTree>
    <p:extLst>
      <p:ext uri="{BB962C8B-B14F-4D97-AF65-F5344CB8AC3E}">
        <p14:creationId xmlns:p14="http://schemas.microsoft.com/office/powerpoint/2010/main" val="35506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20CBBC9-F4EF-4E88-9919-57770B97A5B9}"/>
              </a:ext>
            </a:extLst>
          </p:cNvPr>
          <p:cNvSpPr>
            <a:spLocks noGrp="1"/>
          </p:cNvSpPr>
          <p:nvPr>
            <p:ph type="dt" sz="half" idx="10"/>
          </p:nvPr>
        </p:nvSpPr>
        <p:spPr/>
        <p:txBody>
          <a:bodyPr/>
          <a:lstStyle>
            <a:lvl1pPr>
              <a:defRPr/>
            </a:lvl1pPr>
          </a:lstStyle>
          <a:p>
            <a:pPr>
              <a:defRPr/>
            </a:pPr>
            <a:fld id="{323C707D-8BD6-484E-A28C-1FE2C380ED99}" type="datetimeFigureOut">
              <a:rPr lang="en-US"/>
              <a:pPr>
                <a:defRPr/>
              </a:pPr>
              <a:t>4/22/2021</a:t>
            </a:fld>
            <a:endParaRPr lang="en-US"/>
          </a:p>
        </p:txBody>
      </p:sp>
      <p:sp>
        <p:nvSpPr>
          <p:cNvPr id="6" name="Footer Placeholder 4">
            <a:extLst>
              <a:ext uri="{FF2B5EF4-FFF2-40B4-BE49-F238E27FC236}">
                <a16:creationId xmlns:a16="http://schemas.microsoft.com/office/drawing/2014/main" id="{69046669-D522-455A-9D5E-521D03333B9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E31557-49EA-42DE-B49B-3231400CEAFE}"/>
              </a:ext>
            </a:extLst>
          </p:cNvPr>
          <p:cNvSpPr>
            <a:spLocks noGrp="1"/>
          </p:cNvSpPr>
          <p:nvPr>
            <p:ph type="sldNum" sz="quarter" idx="12"/>
          </p:nvPr>
        </p:nvSpPr>
        <p:spPr/>
        <p:txBody>
          <a:bodyPr/>
          <a:lstStyle>
            <a:lvl1pPr>
              <a:defRPr/>
            </a:lvl1pPr>
          </a:lstStyle>
          <a:p>
            <a:fld id="{436B578B-9A79-42F0-8B93-264637C4E791}" type="slidenum">
              <a:rPr lang="en-US" altLang="en-US"/>
              <a:pPr/>
              <a:t>‹#›</a:t>
            </a:fld>
            <a:endParaRPr lang="en-US" altLang="en-US"/>
          </a:p>
        </p:txBody>
      </p:sp>
    </p:spTree>
    <p:extLst>
      <p:ext uri="{BB962C8B-B14F-4D97-AF65-F5344CB8AC3E}">
        <p14:creationId xmlns:p14="http://schemas.microsoft.com/office/powerpoint/2010/main" val="151341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3C933A1-0006-4744-BF8C-E26DBA9961F2}"/>
              </a:ext>
            </a:extLst>
          </p:cNvPr>
          <p:cNvSpPr>
            <a:spLocks noGrp="1"/>
          </p:cNvSpPr>
          <p:nvPr>
            <p:ph type="dt" sz="half" idx="10"/>
          </p:nvPr>
        </p:nvSpPr>
        <p:spPr/>
        <p:txBody>
          <a:bodyPr/>
          <a:lstStyle>
            <a:lvl1pPr>
              <a:defRPr/>
            </a:lvl1pPr>
          </a:lstStyle>
          <a:p>
            <a:pPr>
              <a:defRPr/>
            </a:pPr>
            <a:fld id="{53372E2C-FF5D-4A66-A724-D01DF870C5D7}" type="datetimeFigureOut">
              <a:rPr lang="en-US"/>
              <a:pPr>
                <a:defRPr/>
              </a:pPr>
              <a:t>4/22/2021</a:t>
            </a:fld>
            <a:endParaRPr lang="en-US"/>
          </a:p>
        </p:txBody>
      </p:sp>
      <p:sp>
        <p:nvSpPr>
          <p:cNvPr id="8" name="Footer Placeholder 4">
            <a:extLst>
              <a:ext uri="{FF2B5EF4-FFF2-40B4-BE49-F238E27FC236}">
                <a16:creationId xmlns:a16="http://schemas.microsoft.com/office/drawing/2014/main" id="{A5BFB1C1-8CFD-4212-9598-B95C42C1A08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1D64CCA-462F-4B0D-8562-E49F6F86F81E}"/>
              </a:ext>
            </a:extLst>
          </p:cNvPr>
          <p:cNvSpPr>
            <a:spLocks noGrp="1"/>
          </p:cNvSpPr>
          <p:nvPr>
            <p:ph type="sldNum" sz="quarter" idx="12"/>
          </p:nvPr>
        </p:nvSpPr>
        <p:spPr/>
        <p:txBody>
          <a:bodyPr/>
          <a:lstStyle>
            <a:lvl1pPr>
              <a:defRPr/>
            </a:lvl1pPr>
          </a:lstStyle>
          <a:p>
            <a:fld id="{EABD6B46-FCEF-446F-872B-74E3F73C8A24}" type="slidenum">
              <a:rPr lang="en-US" altLang="en-US"/>
              <a:pPr/>
              <a:t>‹#›</a:t>
            </a:fld>
            <a:endParaRPr lang="en-US" altLang="en-US"/>
          </a:p>
        </p:txBody>
      </p:sp>
    </p:spTree>
    <p:extLst>
      <p:ext uri="{BB962C8B-B14F-4D97-AF65-F5344CB8AC3E}">
        <p14:creationId xmlns:p14="http://schemas.microsoft.com/office/powerpoint/2010/main" val="94826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0CFF0B4-508C-4250-BCC6-C8BCD84E1E2E}"/>
              </a:ext>
            </a:extLst>
          </p:cNvPr>
          <p:cNvSpPr>
            <a:spLocks noGrp="1"/>
          </p:cNvSpPr>
          <p:nvPr>
            <p:ph type="dt" sz="half" idx="10"/>
          </p:nvPr>
        </p:nvSpPr>
        <p:spPr/>
        <p:txBody>
          <a:bodyPr/>
          <a:lstStyle>
            <a:lvl1pPr>
              <a:defRPr/>
            </a:lvl1pPr>
          </a:lstStyle>
          <a:p>
            <a:pPr>
              <a:defRPr/>
            </a:pPr>
            <a:fld id="{C8229230-9386-42D5-874C-611705D81B13}" type="datetimeFigureOut">
              <a:rPr lang="en-US"/>
              <a:pPr>
                <a:defRPr/>
              </a:pPr>
              <a:t>4/22/2021</a:t>
            </a:fld>
            <a:endParaRPr lang="en-US"/>
          </a:p>
        </p:txBody>
      </p:sp>
      <p:sp>
        <p:nvSpPr>
          <p:cNvPr id="4" name="Footer Placeholder 4">
            <a:extLst>
              <a:ext uri="{FF2B5EF4-FFF2-40B4-BE49-F238E27FC236}">
                <a16:creationId xmlns:a16="http://schemas.microsoft.com/office/drawing/2014/main" id="{95DD65CF-15B3-410D-B908-68A904B1D41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8E1DAB2-665B-4781-903D-EA29094E5E7E}"/>
              </a:ext>
            </a:extLst>
          </p:cNvPr>
          <p:cNvSpPr>
            <a:spLocks noGrp="1"/>
          </p:cNvSpPr>
          <p:nvPr>
            <p:ph type="sldNum" sz="quarter" idx="12"/>
          </p:nvPr>
        </p:nvSpPr>
        <p:spPr/>
        <p:txBody>
          <a:bodyPr/>
          <a:lstStyle>
            <a:lvl1pPr>
              <a:defRPr/>
            </a:lvl1pPr>
          </a:lstStyle>
          <a:p>
            <a:fld id="{E5DCF145-81B0-4A7E-9021-6F1EF507BCCD}" type="slidenum">
              <a:rPr lang="en-US" altLang="en-US"/>
              <a:pPr/>
              <a:t>‹#›</a:t>
            </a:fld>
            <a:endParaRPr lang="en-US" altLang="en-US"/>
          </a:p>
        </p:txBody>
      </p:sp>
    </p:spTree>
    <p:extLst>
      <p:ext uri="{BB962C8B-B14F-4D97-AF65-F5344CB8AC3E}">
        <p14:creationId xmlns:p14="http://schemas.microsoft.com/office/powerpoint/2010/main" val="342668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1F66C0-95B5-42CD-8D64-11FDAD4E8066}"/>
              </a:ext>
            </a:extLst>
          </p:cNvPr>
          <p:cNvSpPr>
            <a:spLocks noGrp="1"/>
          </p:cNvSpPr>
          <p:nvPr>
            <p:ph type="dt" sz="half" idx="10"/>
          </p:nvPr>
        </p:nvSpPr>
        <p:spPr/>
        <p:txBody>
          <a:bodyPr/>
          <a:lstStyle>
            <a:lvl1pPr>
              <a:defRPr/>
            </a:lvl1pPr>
          </a:lstStyle>
          <a:p>
            <a:pPr>
              <a:defRPr/>
            </a:pPr>
            <a:fld id="{44FB3227-1DE2-4D83-92B5-E01493CBD20C}" type="datetimeFigureOut">
              <a:rPr lang="en-US"/>
              <a:pPr>
                <a:defRPr/>
              </a:pPr>
              <a:t>4/22/2021</a:t>
            </a:fld>
            <a:endParaRPr lang="en-US"/>
          </a:p>
        </p:txBody>
      </p:sp>
      <p:sp>
        <p:nvSpPr>
          <p:cNvPr id="3" name="Footer Placeholder 4">
            <a:extLst>
              <a:ext uri="{FF2B5EF4-FFF2-40B4-BE49-F238E27FC236}">
                <a16:creationId xmlns:a16="http://schemas.microsoft.com/office/drawing/2014/main" id="{3F1AD270-197D-4BA9-B82B-8DE3899DCE6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7861066-4A4D-4163-8A78-8BC4D03F9911}"/>
              </a:ext>
            </a:extLst>
          </p:cNvPr>
          <p:cNvSpPr>
            <a:spLocks noGrp="1"/>
          </p:cNvSpPr>
          <p:nvPr>
            <p:ph type="sldNum" sz="quarter" idx="12"/>
          </p:nvPr>
        </p:nvSpPr>
        <p:spPr/>
        <p:txBody>
          <a:bodyPr/>
          <a:lstStyle>
            <a:lvl1pPr>
              <a:defRPr/>
            </a:lvl1pPr>
          </a:lstStyle>
          <a:p>
            <a:fld id="{54D53EDF-0349-4725-9230-C616D116694C}" type="slidenum">
              <a:rPr lang="en-US" altLang="en-US"/>
              <a:pPr/>
              <a:t>‹#›</a:t>
            </a:fld>
            <a:endParaRPr lang="en-US" altLang="en-US"/>
          </a:p>
        </p:txBody>
      </p:sp>
    </p:spTree>
    <p:extLst>
      <p:ext uri="{BB962C8B-B14F-4D97-AF65-F5344CB8AC3E}">
        <p14:creationId xmlns:p14="http://schemas.microsoft.com/office/powerpoint/2010/main" val="340350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847A95-3054-461D-8D8A-3DC7C77FD614}"/>
              </a:ext>
            </a:extLst>
          </p:cNvPr>
          <p:cNvSpPr>
            <a:spLocks noGrp="1"/>
          </p:cNvSpPr>
          <p:nvPr>
            <p:ph type="dt" sz="half" idx="10"/>
          </p:nvPr>
        </p:nvSpPr>
        <p:spPr/>
        <p:txBody>
          <a:bodyPr/>
          <a:lstStyle>
            <a:lvl1pPr>
              <a:defRPr/>
            </a:lvl1pPr>
          </a:lstStyle>
          <a:p>
            <a:pPr>
              <a:defRPr/>
            </a:pPr>
            <a:fld id="{BFAB0BEA-7AC7-4204-9298-2171F58FD452}" type="datetimeFigureOut">
              <a:rPr lang="en-US"/>
              <a:pPr>
                <a:defRPr/>
              </a:pPr>
              <a:t>4/22/2021</a:t>
            </a:fld>
            <a:endParaRPr lang="en-US"/>
          </a:p>
        </p:txBody>
      </p:sp>
      <p:sp>
        <p:nvSpPr>
          <p:cNvPr id="6" name="Footer Placeholder 4">
            <a:extLst>
              <a:ext uri="{FF2B5EF4-FFF2-40B4-BE49-F238E27FC236}">
                <a16:creationId xmlns:a16="http://schemas.microsoft.com/office/drawing/2014/main" id="{FBE6208F-745F-4C97-A370-3B3B8D5DC4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78EAF9-7E96-452B-A185-7607BE666CB4}"/>
              </a:ext>
            </a:extLst>
          </p:cNvPr>
          <p:cNvSpPr>
            <a:spLocks noGrp="1"/>
          </p:cNvSpPr>
          <p:nvPr>
            <p:ph type="sldNum" sz="quarter" idx="12"/>
          </p:nvPr>
        </p:nvSpPr>
        <p:spPr/>
        <p:txBody>
          <a:bodyPr/>
          <a:lstStyle>
            <a:lvl1pPr>
              <a:defRPr/>
            </a:lvl1pPr>
          </a:lstStyle>
          <a:p>
            <a:fld id="{E74869C6-A751-4367-870A-9471EBD8BF18}" type="slidenum">
              <a:rPr lang="en-US" altLang="en-US"/>
              <a:pPr/>
              <a:t>‹#›</a:t>
            </a:fld>
            <a:endParaRPr lang="en-US" altLang="en-US"/>
          </a:p>
        </p:txBody>
      </p:sp>
    </p:spTree>
    <p:extLst>
      <p:ext uri="{BB962C8B-B14F-4D97-AF65-F5344CB8AC3E}">
        <p14:creationId xmlns:p14="http://schemas.microsoft.com/office/powerpoint/2010/main" val="124705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91DC65A-4361-4CD4-B0AD-17E739C5AA24}"/>
              </a:ext>
            </a:extLst>
          </p:cNvPr>
          <p:cNvSpPr>
            <a:spLocks noGrp="1"/>
          </p:cNvSpPr>
          <p:nvPr>
            <p:ph type="dt" sz="half" idx="10"/>
          </p:nvPr>
        </p:nvSpPr>
        <p:spPr/>
        <p:txBody>
          <a:bodyPr/>
          <a:lstStyle>
            <a:lvl1pPr>
              <a:defRPr/>
            </a:lvl1pPr>
          </a:lstStyle>
          <a:p>
            <a:pPr>
              <a:defRPr/>
            </a:pPr>
            <a:fld id="{9DD1053C-EE73-4280-80BB-421EE02069F8}" type="datetimeFigureOut">
              <a:rPr lang="en-US"/>
              <a:pPr>
                <a:defRPr/>
              </a:pPr>
              <a:t>4/22/2021</a:t>
            </a:fld>
            <a:endParaRPr lang="en-US"/>
          </a:p>
        </p:txBody>
      </p:sp>
      <p:sp>
        <p:nvSpPr>
          <p:cNvPr id="6" name="Footer Placeholder 4">
            <a:extLst>
              <a:ext uri="{FF2B5EF4-FFF2-40B4-BE49-F238E27FC236}">
                <a16:creationId xmlns:a16="http://schemas.microsoft.com/office/drawing/2014/main" id="{1120A962-275E-4D3E-8790-7F150D8A84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271813-A6B8-4779-95B6-50ACF02914AB}"/>
              </a:ext>
            </a:extLst>
          </p:cNvPr>
          <p:cNvSpPr>
            <a:spLocks noGrp="1"/>
          </p:cNvSpPr>
          <p:nvPr>
            <p:ph type="sldNum" sz="quarter" idx="12"/>
          </p:nvPr>
        </p:nvSpPr>
        <p:spPr/>
        <p:txBody>
          <a:bodyPr/>
          <a:lstStyle>
            <a:lvl1pPr>
              <a:defRPr/>
            </a:lvl1pPr>
          </a:lstStyle>
          <a:p>
            <a:fld id="{9388656D-145A-44AD-8741-46D95673F2F2}" type="slidenum">
              <a:rPr lang="en-US" altLang="en-US"/>
              <a:pPr/>
              <a:t>‹#›</a:t>
            </a:fld>
            <a:endParaRPr lang="en-US" altLang="en-US"/>
          </a:p>
        </p:txBody>
      </p:sp>
    </p:spTree>
    <p:extLst>
      <p:ext uri="{BB962C8B-B14F-4D97-AF65-F5344CB8AC3E}">
        <p14:creationId xmlns:p14="http://schemas.microsoft.com/office/powerpoint/2010/main" val="304184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853117A-D25D-4C28-BE25-CE52E6A2A1B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C4FCCF8-B2BD-4E4A-BAC8-2C6E828ED45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3D2A69-3033-41A2-91D8-A8454B470A2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8186B4-2AA9-411E-96E5-D4F288883C77}" type="datetimeFigureOut">
              <a:rPr lang="en-US"/>
              <a:pPr>
                <a:defRPr/>
              </a:pPr>
              <a:t>4/22/2021</a:t>
            </a:fld>
            <a:endParaRPr lang="en-US"/>
          </a:p>
        </p:txBody>
      </p:sp>
      <p:sp>
        <p:nvSpPr>
          <p:cNvPr id="5" name="Footer Placeholder 4">
            <a:extLst>
              <a:ext uri="{FF2B5EF4-FFF2-40B4-BE49-F238E27FC236}">
                <a16:creationId xmlns:a16="http://schemas.microsoft.com/office/drawing/2014/main" id="{34E35F16-AA65-4648-8435-663ED154633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34B6B04-7D2C-46D8-9C56-9F232F9484E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0F4B17F-A0A2-4125-A9C4-A732580FD4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mailto:tpeters@clemson.edu" TargetMode="External"/><Relationship Id="rId7" Type="http://schemas.openxmlformats.org/officeDocument/2006/relationships/hyperlink" Target="mailto:dempseyn@upstatesc.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mailto:prevostd@lcrsc.org" TargetMode="External"/><Relationship Id="rId5" Type="http://schemas.openxmlformats.org/officeDocument/2006/relationships/image" Target="../media/image36.jpeg"/><Relationship Id="rId10" Type="http://schemas.openxmlformats.org/officeDocument/2006/relationships/image" Target="../media/image21.jpeg"/><Relationship Id="rId4" Type="http://schemas.openxmlformats.org/officeDocument/2006/relationships/image" Target="../media/image35.jpe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tpeters@clemson.e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B84539C-0C08-4599-BD5B-EF92552D0438}"/>
              </a:ext>
            </a:extLst>
          </p:cNvPr>
          <p:cNvCxnSpPr/>
          <p:nvPr/>
        </p:nvCxnSpPr>
        <p:spPr>
          <a:xfrm>
            <a:off x="206375" y="5786438"/>
            <a:ext cx="8782050" cy="0"/>
          </a:xfrm>
          <a:prstGeom prst="line">
            <a:avLst/>
          </a:prstGeom>
          <a:ln w="66675">
            <a:solidFill>
              <a:srgbClr val="0E015C"/>
            </a:solidFill>
          </a:ln>
          <a:effectLst/>
        </p:spPr>
        <p:style>
          <a:lnRef idx="2">
            <a:schemeClr val="accent1"/>
          </a:lnRef>
          <a:fillRef idx="0">
            <a:schemeClr val="accent1"/>
          </a:fillRef>
          <a:effectRef idx="1">
            <a:schemeClr val="accent1"/>
          </a:effectRef>
          <a:fontRef idx="minor">
            <a:schemeClr val="tx1"/>
          </a:fontRef>
        </p:style>
      </p:cxnSp>
      <p:sp>
        <p:nvSpPr>
          <p:cNvPr id="23554" name="Title 5">
            <a:extLst>
              <a:ext uri="{FF2B5EF4-FFF2-40B4-BE49-F238E27FC236}">
                <a16:creationId xmlns:a16="http://schemas.microsoft.com/office/drawing/2014/main" id="{0653E204-7458-4286-951F-4CF00F0FBE90}"/>
              </a:ext>
            </a:extLst>
          </p:cNvPr>
          <p:cNvSpPr>
            <a:spLocks noGrp="1"/>
          </p:cNvSpPr>
          <p:nvPr>
            <p:ph type="title"/>
          </p:nvPr>
        </p:nvSpPr>
        <p:spPr>
          <a:xfrm>
            <a:off x="2209800" y="2689225"/>
            <a:ext cx="5124450" cy="1398588"/>
          </a:xfrm>
        </p:spPr>
        <p:txBody>
          <a:bodyPr rtlCol="0">
            <a:noAutofit/>
          </a:bodyPr>
          <a:lstStyle/>
          <a:p>
            <a:pPr algn="ctr" eaLnBrk="1" fontAlgn="auto" hangingPunct="1">
              <a:spcAft>
                <a:spcPts val="0"/>
              </a:spcAft>
              <a:defRPr/>
            </a:pPr>
            <a:r>
              <a:rPr lang="en-US" sz="7200" dirty="0">
                <a:solidFill>
                  <a:srgbClr val="0E015C"/>
                </a:solidFill>
              </a:rPr>
              <a:t>The SC STEM </a:t>
            </a:r>
            <a:br>
              <a:rPr lang="en-US" sz="7200" dirty="0">
                <a:solidFill>
                  <a:srgbClr val="0E015C"/>
                </a:solidFill>
              </a:rPr>
            </a:br>
            <a:r>
              <a:rPr lang="en-US" sz="7200" dirty="0">
                <a:solidFill>
                  <a:srgbClr val="0E015C"/>
                </a:solidFill>
              </a:rPr>
              <a:t>Ecosystem</a:t>
            </a:r>
          </a:p>
        </p:txBody>
      </p:sp>
      <p:pic>
        <p:nvPicPr>
          <p:cNvPr id="3076" name="Picture 4" descr="SCCMS Logo for Consideration 2.jpg">
            <a:extLst>
              <a:ext uri="{FF2B5EF4-FFF2-40B4-BE49-F238E27FC236}">
                <a16:creationId xmlns:a16="http://schemas.microsoft.com/office/drawing/2014/main" id="{C91EA401-ECFD-485A-94A4-67760DB615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411163"/>
            <a:ext cx="548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a:extLst>
              <a:ext uri="{FF2B5EF4-FFF2-40B4-BE49-F238E27FC236}">
                <a16:creationId xmlns:a16="http://schemas.microsoft.com/office/drawing/2014/main" id="{29085B07-9403-4418-B6B9-92FA890580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7138" y="5995988"/>
            <a:ext cx="1638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a:extLst>
              <a:ext uri="{FF2B5EF4-FFF2-40B4-BE49-F238E27FC236}">
                <a16:creationId xmlns:a16="http://schemas.microsoft.com/office/drawing/2014/main" id="{2F2CAC2F-20A4-43C0-B89A-E1ACCEB9CC1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5938" y="5995988"/>
            <a:ext cx="13700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a:extLst>
              <a:ext uri="{FF2B5EF4-FFF2-40B4-BE49-F238E27FC236}">
                <a16:creationId xmlns:a16="http://schemas.microsoft.com/office/drawing/2014/main" id="{63DC72EA-5DBB-4786-BFF4-D128D6FDE2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5525" y="5938838"/>
            <a:ext cx="8715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Duke-Energy-Logo-4c.pdf">
            <a:extLst>
              <a:ext uri="{FF2B5EF4-FFF2-40B4-BE49-F238E27FC236}">
                <a16:creationId xmlns:a16="http://schemas.microsoft.com/office/drawing/2014/main" id="{5DE141A7-CBE8-458B-8772-DB6A9D868FDB}"/>
              </a:ext>
            </a:extLst>
          </p:cNvPr>
          <p:cNvPicPr>
            <a:picLocks noChangeAspect="1"/>
          </p:cNvPicPr>
          <p:nvPr/>
        </p:nvPicPr>
        <p:blipFill>
          <a:blip r:embed="rId7">
            <a:extLst>
              <a:ext uri="{28A0092B-C50C-407E-A947-70E740481C1C}">
                <a14:useLocalDpi xmlns:a14="http://schemas.microsoft.com/office/drawing/2010/main" val="0"/>
              </a:ext>
            </a:extLst>
          </a:blip>
          <a:srcRect l="11217" t="26918" r="13078" b="23734"/>
          <a:stretch>
            <a:fillRect/>
          </a:stretch>
        </p:blipFill>
        <p:spPr bwMode="auto">
          <a:xfrm>
            <a:off x="2209800" y="5995988"/>
            <a:ext cx="1682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8EF5265-FDA8-48CD-ACEA-F5BFFFEBD512}"/>
              </a:ext>
            </a:extLst>
          </p:cNvPr>
          <p:cNvSpPr txBox="1"/>
          <p:nvPr/>
        </p:nvSpPr>
        <p:spPr>
          <a:xfrm>
            <a:off x="3983038" y="5683250"/>
            <a:ext cx="1262062" cy="184150"/>
          </a:xfrm>
          <a:prstGeom prst="rect">
            <a:avLst/>
          </a:prstGeom>
          <a:noFill/>
        </p:spPr>
        <p:txBody>
          <a:bodyPr wrap="none">
            <a:spAutoFit/>
          </a:bodyPr>
          <a:lstStyle/>
          <a:p>
            <a:pPr fontAlgn="auto">
              <a:spcBef>
                <a:spcPts val="0"/>
              </a:spcBef>
              <a:spcAft>
                <a:spcPts val="0"/>
              </a:spcAft>
              <a:defRPr/>
            </a:pPr>
            <a:r>
              <a:rPr lang="en-US" sz="600" spc="600" dirty="0">
                <a:solidFill>
                  <a:schemeClr val="bg1">
                    <a:lumMod val="95000"/>
                  </a:schemeClr>
                </a:solidFill>
                <a:latin typeface="BlairMdITC TT-Medium"/>
                <a:cs typeface="BlairMdITC TT-Medium"/>
              </a:rPr>
              <a:t>Founding Partners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C268D6F-8823-4DC8-90C9-A3CB0995A990}"/>
              </a:ext>
            </a:extLst>
          </p:cNvPr>
          <p:cNvSpPr>
            <a:spLocks noGrp="1"/>
          </p:cNvSpPr>
          <p:nvPr>
            <p:ph type="title"/>
          </p:nvPr>
        </p:nvSpPr>
        <p:spPr>
          <a:xfrm>
            <a:off x="457200" y="252413"/>
            <a:ext cx="8229600" cy="1143000"/>
          </a:xfrm>
        </p:spPr>
        <p:txBody>
          <a:bodyPr/>
          <a:lstStyle/>
          <a:p>
            <a:pPr eaLnBrk="1" hangingPunct="1"/>
            <a:r>
              <a:rPr lang="en-US" altLang="en-US" sz="3600"/>
              <a:t>What do we know about SC After-school?</a:t>
            </a:r>
          </a:p>
        </p:txBody>
      </p:sp>
      <p:pic>
        <p:nvPicPr>
          <p:cNvPr id="12291" name="Picture 5" descr="ecosyst.tiff">
            <a:extLst>
              <a:ext uri="{FF2B5EF4-FFF2-40B4-BE49-F238E27FC236}">
                <a16:creationId xmlns:a16="http://schemas.microsoft.com/office/drawing/2014/main" id="{B1B2F63E-C0CA-413F-AC65-E7F68F346D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4450" y="3067050"/>
            <a:ext cx="25400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AFCD984-EAA7-488D-860B-D5F81EA54D56}"/>
              </a:ext>
            </a:extLst>
          </p:cNvPr>
          <p:cNvSpPr/>
          <p:nvPr/>
        </p:nvSpPr>
        <p:spPr>
          <a:xfrm>
            <a:off x="6394450" y="3067050"/>
            <a:ext cx="2540000" cy="3613150"/>
          </a:xfrm>
          <a:prstGeom prst="rect">
            <a:avLst/>
          </a:prstGeom>
          <a:noFill/>
          <a:ln>
            <a:solidFill>
              <a:srgbClr val="1B9863"/>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293" name="Picture 7" descr="231723-Royalty-Free-RF-Clipart-Illustration-Of-A-Strong-General.jpg">
            <a:extLst>
              <a:ext uri="{FF2B5EF4-FFF2-40B4-BE49-F238E27FC236}">
                <a16:creationId xmlns:a16="http://schemas.microsoft.com/office/drawing/2014/main" id="{DE56F276-2177-44D2-B5BA-236B0950F9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8325" y="4699000"/>
            <a:ext cx="154463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8">
            <a:extLst>
              <a:ext uri="{FF2B5EF4-FFF2-40B4-BE49-F238E27FC236}">
                <a16:creationId xmlns:a16="http://schemas.microsoft.com/office/drawing/2014/main" id="{805B86A5-3DB5-40E2-B111-19EA1AAC5447}"/>
              </a:ext>
            </a:extLst>
          </p:cNvPr>
          <p:cNvSpPr txBox="1">
            <a:spLocks noChangeArrowheads="1"/>
          </p:cNvSpPr>
          <p:nvPr/>
        </p:nvSpPr>
        <p:spPr bwMode="auto">
          <a:xfrm>
            <a:off x="6748463" y="6311900"/>
            <a:ext cx="187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General I. Z. Ation</a:t>
            </a:r>
          </a:p>
        </p:txBody>
      </p:sp>
      <p:sp>
        <p:nvSpPr>
          <p:cNvPr id="12295" name="TextBox 11">
            <a:extLst>
              <a:ext uri="{FF2B5EF4-FFF2-40B4-BE49-F238E27FC236}">
                <a16:creationId xmlns:a16="http://schemas.microsoft.com/office/drawing/2014/main" id="{3137EE64-76BE-4127-9C36-4C6CC050876C}"/>
              </a:ext>
            </a:extLst>
          </p:cNvPr>
          <p:cNvSpPr txBox="1">
            <a:spLocks noChangeArrowheads="1"/>
          </p:cNvSpPr>
          <p:nvPr/>
        </p:nvSpPr>
        <p:spPr bwMode="auto">
          <a:xfrm>
            <a:off x="549275" y="5813425"/>
            <a:ext cx="5014913" cy="830263"/>
          </a:xfrm>
          <a:prstGeom prst="rect">
            <a:avLst/>
          </a:prstGeom>
          <a:solidFill>
            <a:srgbClr val="EEECE1"/>
          </a:solidFill>
          <a:ln w="9525">
            <a:solidFill>
              <a:srgbClr val="1B9863"/>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t>In SC, we use after-school and out-of-school-time interchangeable to mean learning taking place outside of a traditional school day time period or school setting. </a:t>
            </a:r>
          </a:p>
        </p:txBody>
      </p:sp>
      <p:sp>
        <p:nvSpPr>
          <p:cNvPr id="12296" name="TextBox 12">
            <a:extLst>
              <a:ext uri="{FF2B5EF4-FFF2-40B4-BE49-F238E27FC236}">
                <a16:creationId xmlns:a16="http://schemas.microsoft.com/office/drawing/2014/main" id="{00DA05E1-EAA5-48B3-80AE-A001695EBDAB}"/>
              </a:ext>
            </a:extLst>
          </p:cNvPr>
          <p:cNvSpPr txBox="1">
            <a:spLocks noChangeArrowheads="1"/>
          </p:cNvSpPr>
          <p:nvPr/>
        </p:nvSpPr>
        <p:spPr bwMode="auto">
          <a:xfrm>
            <a:off x="549275" y="1546225"/>
            <a:ext cx="28686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Unique Contributions</a:t>
            </a:r>
          </a:p>
          <a:p>
            <a:pPr eaLnBrk="1" hangingPunct="1">
              <a:spcBef>
                <a:spcPct val="0"/>
              </a:spcBef>
              <a:buFontTx/>
              <a:buNone/>
            </a:pPr>
            <a:r>
              <a:rPr lang="en-US" altLang="en-US" sz="1800">
                <a:solidFill>
                  <a:srgbClr val="000000"/>
                </a:solidFill>
              </a:rPr>
              <a:t>	Freedom to innovate</a:t>
            </a:r>
          </a:p>
        </p:txBody>
      </p:sp>
      <p:sp>
        <p:nvSpPr>
          <p:cNvPr id="12297" name="TextBox 13">
            <a:extLst>
              <a:ext uri="{FF2B5EF4-FFF2-40B4-BE49-F238E27FC236}">
                <a16:creationId xmlns:a16="http://schemas.microsoft.com/office/drawing/2014/main" id="{AA2EEA0B-9DF7-42A5-AC7C-14285D9B5937}"/>
              </a:ext>
            </a:extLst>
          </p:cNvPr>
          <p:cNvSpPr txBox="1">
            <a:spLocks noChangeArrowheads="1"/>
          </p:cNvSpPr>
          <p:nvPr/>
        </p:nvSpPr>
        <p:spPr bwMode="auto">
          <a:xfrm>
            <a:off x="549275" y="2622550"/>
            <a:ext cx="27749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Designed Pathways</a:t>
            </a:r>
          </a:p>
          <a:p>
            <a:pPr eaLnBrk="1" hangingPunct="1">
              <a:spcBef>
                <a:spcPct val="0"/>
              </a:spcBef>
              <a:buFontTx/>
              <a:buNone/>
            </a:pPr>
            <a:r>
              <a:rPr lang="en-US" altLang="en-US" sz="1800">
                <a:solidFill>
                  <a:srgbClr val="000000"/>
                </a:solidFill>
              </a:rPr>
              <a:t>	Serious capacity issues </a:t>
            </a:r>
          </a:p>
        </p:txBody>
      </p:sp>
      <p:sp>
        <p:nvSpPr>
          <p:cNvPr id="12298" name="TextBox 14">
            <a:extLst>
              <a:ext uri="{FF2B5EF4-FFF2-40B4-BE49-F238E27FC236}">
                <a16:creationId xmlns:a16="http://schemas.microsoft.com/office/drawing/2014/main" id="{3DEA818B-8CF2-461A-91A2-CF4CBEC903EC}"/>
              </a:ext>
            </a:extLst>
          </p:cNvPr>
          <p:cNvSpPr txBox="1">
            <a:spLocks noChangeArrowheads="1"/>
          </p:cNvSpPr>
          <p:nvPr/>
        </p:nvSpPr>
        <p:spPr bwMode="auto">
          <a:xfrm>
            <a:off x="549275" y="4595813"/>
            <a:ext cx="46815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Shared Vision</a:t>
            </a:r>
          </a:p>
          <a:p>
            <a:pPr eaLnBrk="1" hangingPunct="1">
              <a:spcBef>
                <a:spcPct val="0"/>
              </a:spcBef>
              <a:buFontTx/>
              <a:buNone/>
            </a:pPr>
            <a:r>
              <a:rPr lang="en-US" altLang="en-US" sz="1800">
                <a:solidFill>
                  <a:srgbClr val="000000"/>
                </a:solidFill>
              </a:rPr>
              <a:t>	Building at the national level – Noyce/Mott</a:t>
            </a:r>
          </a:p>
        </p:txBody>
      </p:sp>
      <p:sp>
        <p:nvSpPr>
          <p:cNvPr id="12299" name="TextBox 15">
            <a:extLst>
              <a:ext uri="{FF2B5EF4-FFF2-40B4-BE49-F238E27FC236}">
                <a16:creationId xmlns:a16="http://schemas.microsoft.com/office/drawing/2014/main" id="{8C126F5E-7CAD-4B40-A5BC-B9524C44A39E}"/>
              </a:ext>
            </a:extLst>
          </p:cNvPr>
          <p:cNvSpPr txBox="1">
            <a:spLocks noChangeArrowheads="1"/>
          </p:cNvSpPr>
          <p:nvPr/>
        </p:nvSpPr>
        <p:spPr bwMode="auto">
          <a:xfrm>
            <a:off x="549275" y="3582988"/>
            <a:ext cx="34845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Cross Sector Collaboration</a:t>
            </a:r>
          </a:p>
          <a:p>
            <a:pPr eaLnBrk="1" hangingPunct="1">
              <a:spcBef>
                <a:spcPct val="0"/>
              </a:spcBef>
              <a:buFontTx/>
              <a:buNone/>
            </a:pPr>
            <a:r>
              <a:rPr lang="en-US" altLang="en-US" sz="1800">
                <a:solidFill>
                  <a:srgbClr val="000000"/>
                </a:solidFill>
              </a:rPr>
              <a:t>	On the rise in SC</a:t>
            </a:r>
          </a:p>
        </p:txBody>
      </p:sp>
      <p:pic>
        <p:nvPicPr>
          <p:cNvPr id="12300" name="Picture 16" descr="SCAAColor Logo.jpg">
            <a:extLst>
              <a:ext uri="{FF2B5EF4-FFF2-40B4-BE49-F238E27FC236}">
                <a16:creationId xmlns:a16="http://schemas.microsoft.com/office/drawing/2014/main" id="{0FBC261E-13E2-42C5-8DFB-9AD8F79DF5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2008188"/>
            <a:ext cx="2103438"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43F74F9-2598-4726-A21A-20E99E2D1F0A}"/>
              </a:ext>
            </a:extLst>
          </p:cNvPr>
          <p:cNvSpPr>
            <a:spLocks noGrp="1"/>
          </p:cNvSpPr>
          <p:nvPr>
            <p:ph type="title"/>
          </p:nvPr>
        </p:nvSpPr>
        <p:spPr>
          <a:xfrm>
            <a:off x="457200" y="46038"/>
            <a:ext cx="8229600" cy="1143000"/>
          </a:xfrm>
        </p:spPr>
        <p:txBody>
          <a:bodyPr/>
          <a:lstStyle/>
          <a:p>
            <a:pPr eaLnBrk="1" hangingPunct="1"/>
            <a:r>
              <a:rPr lang="en-US" altLang="en-US" sz="3600"/>
              <a:t>What are we doing about SC After-school?</a:t>
            </a:r>
          </a:p>
        </p:txBody>
      </p:sp>
      <p:pic>
        <p:nvPicPr>
          <p:cNvPr id="13315" name="Picture 5" descr="ecosyst.tiff">
            <a:extLst>
              <a:ext uri="{FF2B5EF4-FFF2-40B4-BE49-F238E27FC236}">
                <a16:creationId xmlns:a16="http://schemas.microsoft.com/office/drawing/2014/main" id="{32CD1D13-409C-41B6-AFE9-AC49093F29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1325" y="5645150"/>
            <a:ext cx="2352675" cy="121285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2" descr="std.tiff">
            <a:extLst>
              <a:ext uri="{FF2B5EF4-FFF2-40B4-BE49-F238E27FC236}">
                <a16:creationId xmlns:a16="http://schemas.microsoft.com/office/drawing/2014/main" id="{929D0C54-F2FF-45B2-A15B-7C03ADED9DFC}"/>
              </a:ext>
            </a:extLst>
          </p:cNvPr>
          <p:cNvPicPr>
            <a:picLocks noChangeAspect="1"/>
          </p:cNvPicPr>
          <p:nvPr/>
        </p:nvPicPr>
        <p:blipFill>
          <a:blip r:embed="rId4">
            <a:extLst>
              <a:ext uri="{28A0092B-C50C-407E-A947-70E740481C1C}">
                <a14:useLocalDpi xmlns:a14="http://schemas.microsoft.com/office/drawing/2010/main" val="0"/>
              </a:ext>
            </a:extLst>
          </a:blip>
          <a:srcRect l="1488" r="1508"/>
          <a:stretch>
            <a:fillRect/>
          </a:stretch>
        </p:blipFill>
        <p:spPr bwMode="auto">
          <a:xfrm>
            <a:off x="1228725" y="1189038"/>
            <a:ext cx="6284913" cy="4672012"/>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13317" name="TextBox 3">
            <a:extLst>
              <a:ext uri="{FF2B5EF4-FFF2-40B4-BE49-F238E27FC236}">
                <a16:creationId xmlns:a16="http://schemas.microsoft.com/office/drawing/2014/main" id="{8B48A1C2-AB21-4422-88D3-FB70EE2D5657}"/>
              </a:ext>
            </a:extLst>
          </p:cNvPr>
          <p:cNvSpPr txBox="1">
            <a:spLocks noChangeArrowheads="1"/>
          </p:cNvSpPr>
          <p:nvPr/>
        </p:nvSpPr>
        <p:spPr bwMode="auto">
          <a:xfrm>
            <a:off x="336550" y="6253163"/>
            <a:ext cx="5383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And a bunch of partnering projects statewide and local.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E082-980A-4845-B561-84504DAFCD0C}"/>
              </a:ext>
            </a:extLst>
          </p:cNvPr>
          <p:cNvSpPr>
            <a:spLocks noGrp="1"/>
          </p:cNvSpPr>
          <p:nvPr>
            <p:ph type="title"/>
          </p:nvPr>
        </p:nvSpPr>
        <p:spPr/>
        <p:txBody>
          <a:bodyPr rtlCol="0">
            <a:normAutofit fontScale="90000"/>
          </a:bodyPr>
          <a:lstStyle/>
          <a:p>
            <a:pPr eaLnBrk="1" fontAlgn="auto" hangingPunct="1">
              <a:spcAft>
                <a:spcPts val="0"/>
              </a:spcAft>
              <a:defRPr/>
            </a:pPr>
            <a:r>
              <a:rPr lang="en-US" dirty="0"/>
              <a:t>What do we know about SC STEM-focused institutions?</a:t>
            </a:r>
          </a:p>
        </p:txBody>
      </p:sp>
      <p:pic>
        <p:nvPicPr>
          <p:cNvPr id="14339" name="Picture 5" descr="ecosyst.tiff">
            <a:extLst>
              <a:ext uri="{FF2B5EF4-FFF2-40B4-BE49-F238E27FC236}">
                <a16:creationId xmlns:a16="http://schemas.microsoft.com/office/drawing/2014/main" id="{035A7602-570B-485B-93D8-B049BD7D90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7025" y="3067050"/>
            <a:ext cx="23050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28F217B-D503-461C-9AD5-2F417C42413E}"/>
              </a:ext>
            </a:extLst>
          </p:cNvPr>
          <p:cNvSpPr/>
          <p:nvPr/>
        </p:nvSpPr>
        <p:spPr>
          <a:xfrm>
            <a:off x="6677025" y="3067050"/>
            <a:ext cx="2305050" cy="3613150"/>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1" name="Picture 7" descr="231723-Royalty-Free-RF-Clipart-Illustration-Of-A-Strong-General.jpg">
            <a:extLst>
              <a:ext uri="{FF2B5EF4-FFF2-40B4-BE49-F238E27FC236}">
                <a16:creationId xmlns:a16="http://schemas.microsoft.com/office/drawing/2014/main" id="{D3C1EE69-C0B3-472B-B552-71BA0C4CB2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75488" y="4699000"/>
            <a:ext cx="154463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8">
            <a:extLst>
              <a:ext uri="{FF2B5EF4-FFF2-40B4-BE49-F238E27FC236}">
                <a16:creationId xmlns:a16="http://schemas.microsoft.com/office/drawing/2014/main" id="{1CEDB386-A2F4-4BC8-8458-460E947FD944}"/>
              </a:ext>
            </a:extLst>
          </p:cNvPr>
          <p:cNvSpPr txBox="1">
            <a:spLocks noChangeArrowheads="1"/>
          </p:cNvSpPr>
          <p:nvPr/>
        </p:nvSpPr>
        <p:spPr bwMode="auto">
          <a:xfrm>
            <a:off x="6931025" y="6311900"/>
            <a:ext cx="187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General I. Z. Ation</a:t>
            </a:r>
          </a:p>
        </p:txBody>
      </p:sp>
      <p:sp>
        <p:nvSpPr>
          <p:cNvPr id="14343" name="TextBox 14">
            <a:extLst>
              <a:ext uri="{FF2B5EF4-FFF2-40B4-BE49-F238E27FC236}">
                <a16:creationId xmlns:a16="http://schemas.microsoft.com/office/drawing/2014/main" id="{5259FA77-607B-42DD-B612-0485AD840F7C}"/>
              </a:ext>
            </a:extLst>
          </p:cNvPr>
          <p:cNvSpPr txBox="1">
            <a:spLocks noChangeArrowheads="1"/>
          </p:cNvSpPr>
          <p:nvPr/>
        </p:nvSpPr>
        <p:spPr bwMode="auto">
          <a:xfrm>
            <a:off x="549275" y="1822450"/>
            <a:ext cx="63912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Unique Contributions</a:t>
            </a:r>
          </a:p>
          <a:p>
            <a:pPr eaLnBrk="1" hangingPunct="1">
              <a:spcBef>
                <a:spcPct val="0"/>
              </a:spcBef>
              <a:buFontTx/>
              <a:buNone/>
            </a:pPr>
            <a:r>
              <a:rPr lang="en-US" altLang="en-US" sz="1800">
                <a:solidFill>
                  <a:srgbClr val="000000"/>
                </a:solidFill>
              </a:rPr>
              <a:t>	Make STEM meaningful in economy and career opportunities</a:t>
            </a:r>
          </a:p>
        </p:txBody>
      </p:sp>
      <p:sp>
        <p:nvSpPr>
          <p:cNvPr id="14344" name="TextBox 15">
            <a:extLst>
              <a:ext uri="{FF2B5EF4-FFF2-40B4-BE49-F238E27FC236}">
                <a16:creationId xmlns:a16="http://schemas.microsoft.com/office/drawing/2014/main" id="{634AE971-3157-4364-A424-D5091F6127CC}"/>
              </a:ext>
            </a:extLst>
          </p:cNvPr>
          <p:cNvSpPr txBox="1">
            <a:spLocks noChangeArrowheads="1"/>
          </p:cNvSpPr>
          <p:nvPr/>
        </p:nvSpPr>
        <p:spPr bwMode="auto">
          <a:xfrm>
            <a:off x="549275" y="2897188"/>
            <a:ext cx="52784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Designed Pathways</a:t>
            </a:r>
          </a:p>
          <a:p>
            <a:pPr eaLnBrk="1" hangingPunct="1">
              <a:spcBef>
                <a:spcPct val="0"/>
              </a:spcBef>
              <a:buFontTx/>
              <a:buNone/>
            </a:pPr>
            <a:r>
              <a:rPr lang="en-US" altLang="en-US" sz="1800">
                <a:solidFill>
                  <a:srgbClr val="000000"/>
                </a:solidFill>
              </a:rPr>
              <a:t>	Yes, for STEM majors…then there’s everyone else</a:t>
            </a:r>
          </a:p>
        </p:txBody>
      </p:sp>
      <p:sp>
        <p:nvSpPr>
          <p:cNvPr id="14345" name="TextBox 16">
            <a:extLst>
              <a:ext uri="{FF2B5EF4-FFF2-40B4-BE49-F238E27FC236}">
                <a16:creationId xmlns:a16="http://schemas.microsoft.com/office/drawing/2014/main" id="{D9AC3B00-E56F-46EE-BB2C-8A9D7F3E2FBE}"/>
              </a:ext>
            </a:extLst>
          </p:cNvPr>
          <p:cNvSpPr txBox="1">
            <a:spLocks noChangeArrowheads="1"/>
          </p:cNvSpPr>
          <p:nvPr/>
        </p:nvSpPr>
        <p:spPr bwMode="auto">
          <a:xfrm>
            <a:off x="549275" y="4870450"/>
            <a:ext cx="53800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Shared Vision</a:t>
            </a:r>
          </a:p>
          <a:p>
            <a:pPr eaLnBrk="1" hangingPunct="1">
              <a:spcBef>
                <a:spcPct val="0"/>
              </a:spcBef>
              <a:buFontTx/>
              <a:buNone/>
            </a:pPr>
            <a:r>
              <a:rPr lang="en-US" altLang="en-US" sz="1800">
                <a:solidFill>
                  <a:srgbClr val="000000"/>
                </a:solidFill>
              </a:rPr>
              <a:t>	34 IHE’s prepare future STEM teachers.  ‘Nuff said.</a:t>
            </a:r>
          </a:p>
        </p:txBody>
      </p:sp>
      <p:sp>
        <p:nvSpPr>
          <p:cNvPr id="14346" name="TextBox 17">
            <a:extLst>
              <a:ext uri="{FF2B5EF4-FFF2-40B4-BE49-F238E27FC236}">
                <a16:creationId xmlns:a16="http://schemas.microsoft.com/office/drawing/2014/main" id="{9FCF5AC8-671A-4495-AE67-0DBC49D63C3A}"/>
              </a:ext>
            </a:extLst>
          </p:cNvPr>
          <p:cNvSpPr txBox="1">
            <a:spLocks noChangeArrowheads="1"/>
          </p:cNvSpPr>
          <p:nvPr/>
        </p:nvSpPr>
        <p:spPr bwMode="auto">
          <a:xfrm>
            <a:off x="549275" y="3859213"/>
            <a:ext cx="58737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Cross Sector Collaboration</a:t>
            </a:r>
          </a:p>
          <a:p>
            <a:pPr eaLnBrk="1" hangingPunct="1">
              <a:spcBef>
                <a:spcPct val="0"/>
              </a:spcBef>
              <a:buFontTx/>
              <a:buNone/>
            </a:pPr>
            <a:r>
              <a:rPr lang="en-US" altLang="en-US" sz="1800">
                <a:solidFill>
                  <a:srgbClr val="000000"/>
                </a:solidFill>
              </a:rPr>
              <a:t>	Everyone has a STEM outreach program or two or more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A66C-0154-4D50-9A52-E2DC476E2614}"/>
              </a:ext>
            </a:extLst>
          </p:cNvPr>
          <p:cNvSpPr>
            <a:spLocks noGrp="1"/>
          </p:cNvSpPr>
          <p:nvPr>
            <p:ph type="title"/>
          </p:nvPr>
        </p:nvSpPr>
        <p:spPr/>
        <p:txBody>
          <a:bodyPr rtlCol="0">
            <a:normAutofit fontScale="90000"/>
          </a:bodyPr>
          <a:lstStyle/>
          <a:p>
            <a:pPr eaLnBrk="1" fontAlgn="auto" hangingPunct="1">
              <a:spcAft>
                <a:spcPts val="0"/>
              </a:spcAft>
              <a:defRPr/>
            </a:pPr>
            <a:r>
              <a:rPr lang="en-US" dirty="0"/>
              <a:t>What are we doing about SC STEM-focused institutions?</a:t>
            </a:r>
          </a:p>
        </p:txBody>
      </p:sp>
      <p:pic>
        <p:nvPicPr>
          <p:cNvPr id="15363" name="Picture 5" descr="ecosyst.tiff">
            <a:extLst>
              <a:ext uri="{FF2B5EF4-FFF2-40B4-BE49-F238E27FC236}">
                <a16:creationId xmlns:a16="http://schemas.microsoft.com/office/drawing/2014/main" id="{48D1A8CE-7A99-472A-8002-DE8CD786A1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8013" y="5456238"/>
            <a:ext cx="2024062" cy="1179512"/>
          </a:xfrm>
          <a:prstGeom prst="rect">
            <a:avLst/>
          </a:prstGeom>
          <a:noFill/>
          <a:ln w="9525">
            <a:solidFill>
              <a:srgbClr val="DA5A17"/>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2" descr="nutcracker.jpg">
            <a:extLst>
              <a:ext uri="{FF2B5EF4-FFF2-40B4-BE49-F238E27FC236}">
                <a16:creationId xmlns:a16="http://schemas.microsoft.com/office/drawing/2014/main" id="{30B44E8A-64AA-48BE-B91F-CE85DF69C1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6788" y="1604963"/>
            <a:ext cx="47212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459023-D937-4D43-9430-03B114A67B5E}"/>
              </a:ext>
            </a:extLst>
          </p:cNvPr>
          <p:cNvSpPr txBox="1"/>
          <p:nvPr/>
        </p:nvSpPr>
        <p:spPr>
          <a:xfrm>
            <a:off x="615950" y="1609725"/>
            <a:ext cx="3043238" cy="193833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defRPr/>
            </a:pPr>
            <a:r>
              <a:rPr lang="en-US" sz="2000" dirty="0">
                <a:solidFill>
                  <a:srgbClr val="000000"/>
                </a:solidFill>
              </a:rPr>
              <a:t>Tom Peters, </a:t>
            </a:r>
            <a:r>
              <a:rPr lang="en-US" sz="2000" dirty="0" err="1">
                <a:solidFill>
                  <a:srgbClr val="000000"/>
                </a:solidFill>
              </a:rPr>
              <a:t>Ed.D</a:t>
            </a:r>
            <a:r>
              <a:rPr lang="en-US" sz="2000" dirty="0">
                <a:solidFill>
                  <a:srgbClr val="000000"/>
                </a:solidFill>
              </a:rPr>
              <a:t>.</a:t>
            </a:r>
          </a:p>
          <a:p>
            <a:pPr fontAlgn="auto">
              <a:spcBef>
                <a:spcPts val="0"/>
              </a:spcBef>
              <a:spcAft>
                <a:spcPts val="0"/>
              </a:spcAft>
              <a:defRPr/>
            </a:pPr>
            <a:r>
              <a:rPr lang="en-US" sz="2000" dirty="0">
                <a:solidFill>
                  <a:srgbClr val="000000"/>
                </a:solidFill>
              </a:rPr>
              <a:t>Executive Director</a:t>
            </a:r>
          </a:p>
          <a:p>
            <a:pPr fontAlgn="auto">
              <a:spcBef>
                <a:spcPts val="0"/>
              </a:spcBef>
              <a:spcAft>
                <a:spcPts val="0"/>
              </a:spcAft>
              <a:defRPr/>
            </a:pPr>
            <a:r>
              <a:rPr lang="en-US" sz="2000" dirty="0">
                <a:solidFill>
                  <a:srgbClr val="000000"/>
                </a:solidFill>
              </a:rPr>
              <a:t>South Carolina’s Coalition</a:t>
            </a:r>
          </a:p>
          <a:p>
            <a:pPr fontAlgn="auto">
              <a:spcBef>
                <a:spcPts val="0"/>
              </a:spcBef>
              <a:spcAft>
                <a:spcPts val="0"/>
              </a:spcAft>
              <a:defRPr/>
            </a:pPr>
            <a:r>
              <a:rPr lang="en-US" sz="2000" dirty="0">
                <a:solidFill>
                  <a:srgbClr val="000000"/>
                </a:solidFill>
              </a:rPr>
              <a:t>for Mathematics &amp; Science</a:t>
            </a:r>
          </a:p>
          <a:p>
            <a:pPr fontAlgn="auto">
              <a:spcBef>
                <a:spcPts val="0"/>
              </a:spcBef>
              <a:spcAft>
                <a:spcPts val="0"/>
              </a:spcAft>
              <a:defRPr/>
            </a:pPr>
            <a:r>
              <a:rPr lang="en-US" sz="2000" dirty="0">
                <a:solidFill>
                  <a:srgbClr val="000000"/>
                </a:solidFill>
                <a:hlinkClick r:id="rId3"/>
              </a:rPr>
              <a:t>tpeters@clemson.edu</a:t>
            </a:r>
            <a:endParaRPr lang="en-US" sz="2000" dirty="0">
              <a:solidFill>
                <a:srgbClr val="000000"/>
              </a:solidFill>
            </a:endParaRPr>
          </a:p>
          <a:p>
            <a:pPr fontAlgn="auto">
              <a:spcBef>
                <a:spcPts val="0"/>
              </a:spcBef>
              <a:spcAft>
                <a:spcPts val="0"/>
              </a:spcAft>
              <a:defRPr/>
            </a:pPr>
            <a:r>
              <a:rPr lang="en-US" sz="2000" dirty="0">
                <a:solidFill>
                  <a:srgbClr val="000000"/>
                </a:solidFill>
              </a:rPr>
              <a:t>864-656-1863</a:t>
            </a:r>
          </a:p>
        </p:txBody>
      </p:sp>
      <p:pic>
        <p:nvPicPr>
          <p:cNvPr id="16387" name="Picture 8" descr="S2TEM_color4_18_11.jpg">
            <a:extLst>
              <a:ext uri="{FF2B5EF4-FFF2-40B4-BE49-F238E27FC236}">
                <a16:creationId xmlns:a16="http://schemas.microsoft.com/office/drawing/2014/main" id="{341B3C87-629D-4621-87C0-F58698488B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950" y="3881438"/>
            <a:ext cx="2687638"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SCCMS Logo for Consideration 2.jpg">
            <a:extLst>
              <a:ext uri="{FF2B5EF4-FFF2-40B4-BE49-F238E27FC236}">
                <a16:creationId xmlns:a16="http://schemas.microsoft.com/office/drawing/2014/main" id="{98236817-05C2-4A18-8BA6-449830276E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3638" y="101600"/>
            <a:ext cx="40386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486C1B13-906B-440C-8C48-165FA5629CA0}"/>
              </a:ext>
            </a:extLst>
          </p:cNvPr>
          <p:cNvSpPr txBox="1"/>
          <p:nvPr/>
        </p:nvSpPr>
        <p:spPr>
          <a:xfrm>
            <a:off x="4699000" y="4165600"/>
            <a:ext cx="3043238" cy="193992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defRPr/>
            </a:pPr>
            <a:r>
              <a:rPr lang="en-US" sz="2000" dirty="0">
                <a:solidFill>
                  <a:srgbClr val="000000"/>
                </a:solidFill>
              </a:rPr>
              <a:t>Darren Prevost</a:t>
            </a:r>
          </a:p>
          <a:p>
            <a:pPr fontAlgn="auto">
              <a:spcBef>
                <a:spcPts val="0"/>
              </a:spcBef>
              <a:spcAft>
                <a:spcPts val="0"/>
              </a:spcAft>
              <a:defRPr/>
            </a:pPr>
            <a:r>
              <a:rPr lang="en-US" sz="2000" dirty="0">
                <a:solidFill>
                  <a:srgbClr val="000000"/>
                </a:solidFill>
              </a:rPr>
              <a:t>Director</a:t>
            </a:r>
          </a:p>
          <a:p>
            <a:pPr fontAlgn="auto">
              <a:spcBef>
                <a:spcPts val="0"/>
              </a:spcBef>
              <a:spcAft>
                <a:spcPts val="0"/>
              </a:spcAft>
              <a:defRPr/>
            </a:pPr>
            <a:r>
              <a:rPr lang="en-US" sz="2000" dirty="0" err="1">
                <a:solidFill>
                  <a:srgbClr val="000000"/>
                </a:solidFill>
              </a:rPr>
              <a:t>Lowcountry</a:t>
            </a:r>
            <a:r>
              <a:rPr lang="en-US" sz="2000" dirty="0">
                <a:solidFill>
                  <a:srgbClr val="000000"/>
                </a:solidFill>
              </a:rPr>
              <a:t> SC STEM Collaborative</a:t>
            </a:r>
          </a:p>
          <a:p>
            <a:pPr fontAlgn="auto">
              <a:spcBef>
                <a:spcPts val="0"/>
              </a:spcBef>
              <a:spcAft>
                <a:spcPts val="0"/>
              </a:spcAft>
              <a:defRPr/>
            </a:pPr>
            <a:r>
              <a:rPr lang="en-US" sz="2000" dirty="0">
                <a:solidFill>
                  <a:srgbClr val="000000"/>
                </a:solidFill>
                <a:hlinkClick r:id="rId6"/>
              </a:rPr>
              <a:t>prevostd@lcrsc.org</a:t>
            </a:r>
            <a:endParaRPr lang="en-US" sz="2000" dirty="0">
              <a:solidFill>
                <a:srgbClr val="000000"/>
              </a:solidFill>
            </a:endParaRPr>
          </a:p>
          <a:p>
            <a:pPr fontAlgn="auto">
              <a:spcBef>
                <a:spcPts val="0"/>
              </a:spcBef>
              <a:spcAft>
                <a:spcPts val="0"/>
              </a:spcAft>
              <a:defRPr/>
            </a:pPr>
            <a:r>
              <a:rPr lang="en-US" sz="2000" dirty="0">
                <a:solidFill>
                  <a:srgbClr val="000000"/>
                </a:solidFill>
              </a:rPr>
              <a:t>(843) 793-1335</a:t>
            </a:r>
          </a:p>
        </p:txBody>
      </p:sp>
      <p:sp>
        <p:nvSpPr>
          <p:cNvPr id="13" name="TextBox 12">
            <a:extLst>
              <a:ext uri="{FF2B5EF4-FFF2-40B4-BE49-F238E27FC236}">
                <a16:creationId xmlns:a16="http://schemas.microsoft.com/office/drawing/2014/main" id="{F9C3D832-C84D-4464-90F5-18D517988324}"/>
              </a:ext>
            </a:extLst>
          </p:cNvPr>
          <p:cNvSpPr txBox="1"/>
          <p:nvPr/>
        </p:nvSpPr>
        <p:spPr>
          <a:xfrm>
            <a:off x="4699000" y="1917700"/>
            <a:ext cx="3425825" cy="163036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defRPr/>
            </a:pPr>
            <a:r>
              <a:rPr lang="en-US" sz="2000" dirty="0">
                <a:solidFill>
                  <a:srgbClr val="000000"/>
                </a:solidFill>
              </a:rPr>
              <a:t>Nan Dempsey, </a:t>
            </a:r>
            <a:r>
              <a:rPr lang="en-US" sz="2000" dirty="0" err="1">
                <a:solidFill>
                  <a:srgbClr val="000000"/>
                </a:solidFill>
              </a:rPr>
              <a:t>Ed.D</a:t>
            </a:r>
            <a:r>
              <a:rPr lang="en-US" sz="2000" dirty="0">
                <a:solidFill>
                  <a:srgbClr val="000000"/>
                </a:solidFill>
              </a:rPr>
              <a:t>.</a:t>
            </a:r>
          </a:p>
          <a:p>
            <a:pPr fontAlgn="auto">
              <a:spcBef>
                <a:spcPts val="0"/>
              </a:spcBef>
              <a:spcAft>
                <a:spcPts val="0"/>
              </a:spcAft>
              <a:defRPr/>
            </a:pPr>
            <a:r>
              <a:rPr lang="en-US" sz="2000" dirty="0">
                <a:solidFill>
                  <a:srgbClr val="000000"/>
                </a:solidFill>
              </a:rPr>
              <a:t>Director</a:t>
            </a:r>
          </a:p>
          <a:p>
            <a:pPr fontAlgn="auto">
              <a:spcBef>
                <a:spcPts val="0"/>
              </a:spcBef>
              <a:spcAft>
                <a:spcPts val="0"/>
              </a:spcAft>
              <a:defRPr/>
            </a:pPr>
            <a:r>
              <a:rPr lang="en-US" sz="2000" dirty="0">
                <a:solidFill>
                  <a:srgbClr val="000000"/>
                </a:solidFill>
              </a:rPr>
              <a:t>Upstate SC STEM Collaborative</a:t>
            </a:r>
          </a:p>
          <a:p>
            <a:pPr fontAlgn="auto">
              <a:spcBef>
                <a:spcPts val="0"/>
              </a:spcBef>
              <a:spcAft>
                <a:spcPts val="0"/>
              </a:spcAft>
              <a:defRPr/>
            </a:pPr>
            <a:r>
              <a:rPr lang="en-US" sz="2000" dirty="0">
                <a:solidFill>
                  <a:srgbClr val="000000"/>
                </a:solidFill>
                <a:hlinkClick r:id="rId7"/>
              </a:rPr>
              <a:t>dempseyn@upstatesc.org</a:t>
            </a:r>
            <a:endParaRPr lang="en-US" sz="2000" dirty="0">
              <a:solidFill>
                <a:srgbClr val="000000"/>
              </a:solidFill>
            </a:endParaRPr>
          </a:p>
          <a:p>
            <a:pPr fontAlgn="auto">
              <a:spcBef>
                <a:spcPts val="0"/>
              </a:spcBef>
              <a:spcAft>
                <a:spcPts val="0"/>
              </a:spcAft>
              <a:defRPr/>
            </a:pPr>
            <a:r>
              <a:rPr lang="en-US" sz="2000" dirty="0">
                <a:solidFill>
                  <a:srgbClr val="000000"/>
                </a:solidFill>
              </a:rPr>
              <a:t>(864) 596-8452</a:t>
            </a:r>
          </a:p>
        </p:txBody>
      </p:sp>
      <p:pic>
        <p:nvPicPr>
          <p:cNvPr id="16391" name="Picture 13" descr="Stem-icon-logo-G.gif">
            <a:extLst>
              <a:ext uri="{FF2B5EF4-FFF2-40B4-BE49-F238E27FC236}">
                <a16:creationId xmlns:a16="http://schemas.microsoft.com/office/drawing/2014/main" id="{FCCC1DA1-8837-4CFE-A1CE-093AEF33029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45250" y="3244850"/>
            <a:ext cx="2397125" cy="666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92" name="Picture 16" descr="STEM LOGOS LC.jpg">
            <a:extLst>
              <a:ext uri="{FF2B5EF4-FFF2-40B4-BE49-F238E27FC236}">
                <a16:creationId xmlns:a16="http://schemas.microsoft.com/office/drawing/2014/main" id="{FC5323CB-CA23-431F-B477-613CEFE3E34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86563" y="5840413"/>
            <a:ext cx="20558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5" descr="STEMLinx Logo.jpg">
            <a:extLst>
              <a:ext uri="{FF2B5EF4-FFF2-40B4-BE49-F238E27FC236}">
                <a16:creationId xmlns:a16="http://schemas.microsoft.com/office/drawing/2014/main" id="{ABCFFBF1-2EFB-4BF0-ADDC-7AA3137CE96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5950" y="5213350"/>
            <a:ext cx="29352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Box 1">
            <a:extLst>
              <a:ext uri="{FF2B5EF4-FFF2-40B4-BE49-F238E27FC236}">
                <a16:creationId xmlns:a16="http://schemas.microsoft.com/office/drawing/2014/main" id="{DD538E49-EB64-48B3-94EC-A8453F6ECE53}"/>
              </a:ext>
            </a:extLst>
          </p:cNvPr>
          <p:cNvSpPr txBox="1">
            <a:spLocks noChangeArrowheads="1"/>
          </p:cNvSpPr>
          <p:nvPr/>
        </p:nvSpPr>
        <p:spPr bwMode="auto">
          <a:xfrm>
            <a:off x="922338" y="5959475"/>
            <a:ext cx="190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www.stemlinx.org</a:t>
            </a:r>
          </a:p>
        </p:txBody>
      </p:sp>
      <p:sp>
        <p:nvSpPr>
          <p:cNvPr id="16395" name="TextBox 2">
            <a:extLst>
              <a:ext uri="{FF2B5EF4-FFF2-40B4-BE49-F238E27FC236}">
                <a16:creationId xmlns:a16="http://schemas.microsoft.com/office/drawing/2014/main" id="{F5639618-A4F5-4E50-83BA-833C78B55D4F}"/>
              </a:ext>
            </a:extLst>
          </p:cNvPr>
          <p:cNvSpPr txBox="1">
            <a:spLocks noChangeArrowheads="1"/>
          </p:cNvSpPr>
          <p:nvPr/>
        </p:nvSpPr>
        <p:spPr bwMode="auto">
          <a:xfrm>
            <a:off x="1031875" y="4683125"/>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www.s2temsc.org</a:t>
            </a:r>
          </a:p>
        </p:txBody>
      </p:sp>
      <p:sp>
        <p:nvSpPr>
          <p:cNvPr id="16396" name="TextBox 3">
            <a:extLst>
              <a:ext uri="{FF2B5EF4-FFF2-40B4-BE49-F238E27FC236}">
                <a16:creationId xmlns:a16="http://schemas.microsoft.com/office/drawing/2014/main" id="{F12BDFC4-A596-4583-8B56-9B7502EDC1A9}"/>
              </a:ext>
            </a:extLst>
          </p:cNvPr>
          <p:cNvSpPr txBox="1">
            <a:spLocks noChangeArrowheads="1"/>
          </p:cNvSpPr>
          <p:nvPr/>
        </p:nvSpPr>
        <p:spPr bwMode="auto">
          <a:xfrm>
            <a:off x="4862513" y="1368425"/>
            <a:ext cx="2103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www.sccoalition.org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3">
            <a:extLst>
              <a:ext uri="{FF2B5EF4-FFF2-40B4-BE49-F238E27FC236}">
                <a16:creationId xmlns:a16="http://schemas.microsoft.com/office/drawing/2014/main" id="{38F79268-86F3-4820-9B68-3D9F1FE4DF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650" y="1047750"/>
            <a:ext cx="7504113"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9B355A8A-906C-4E19-A9DD-072878297A37}"/>
              </a:ext>
            </a:extLst>
          </p:cNvPr>
          <p:cNvSpPr txBox="1"/>
          <p:nvPr/>
        </p:nvSpPr>
        <p:spPr>
          <a:xfrm>
            <a:off x="156180" y="114792"/>
            <a:ext cx="8815635" cy="461665"/>
          </a:xfrm>
          <a:prstGeom prst="rect">
            <a:avLst/>
          </a:prstGeom>
          <a:noFill/>
        </p:spPr>
        <p:txBody>
          <a:bodyPr wrap="none">
            <a:spAutoFit/>
          </a:bodyPr>
          <a:lstStyle/>
          <a:p>
            <a:pPr fontAlgn="auto">
              <a:spcBef>
                <a:spcPts val="0"/>
              </a:spcBef>
              <a:spcAft>
                <a:spcPts val="0"/>
              </a:spcAft>
              <a:defRPr/>
            </a:pPr>
            <a:r>
              <a:rPr lang="en-US" sz="2400" b="1" dirty="0">
                <a:ln>
                  <a:solidFill>
                    <a:schemeClr val="tx2">
                      <a:alpha val="45000"/>
                    </a:schemeClr>
                  </a:solidFill>
                </a:ln>
                <a:solidFill>
                  <a:srgbClr val="000090"/>
                </a:solidFill>
                <a:latin typeface="+mn-lt"/>
                <a:cs typeface="+mn-cs"/>
              </a:rPr>
              <a:t>South Carolina’s statewide network for STEM education since 1993.</a:t>
            </a:r>
          </a:p>
        </p:txBody>
      </p:sp>
      <p:pic>
        <p:nvPicPr>
          <p:cNvPr id="4100" name="Picture 45" descr="S2TEM_color4_18_11.tif">
            <a:extLst>
              <a:ext uri="{FF2B5EF4-FFF2-40B4-BE49-F238E27FC236}">
                <a16:creationId xmlns:a16="http://schemas.microsoft.com/office/drawing/2014/main" id="{52D5378F-B1E1-4731-9C46-C0A7F4A385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75" y="5802313"/>
            <a:ext cx="2324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64464C09-1683-4750-B97B-561C4AEDE4FE}"/>
              </a:ext>
            </a:extLst>
          </p:cNvPr>
          <p:cNvSpPr/>
          <p:nvPr/>
        </p:nvSpPr>
        <p:spPr>
          <a:xfrm>
            <a:off x="6705600" y="5715000"/>
            <a:ext cx="1676400" cy="152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4102" name="Picture 8" descr="tpx.jpg">
            <a:extLst>
              <a:ext uri="{FF2B5EF4-FFF2-40B4-BE49-F238E27FC236}">
                <a16:creationId xmlns:a16="http://schemas.microsoft.com/office/drawing/2014/main" id="{7493EA4A-B498-4964-B0B0-B6ADA76682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72138" y="5330825"/>
            <a:ext cx="10334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 name="Rectangle 1">
            <a:extLst>
              <a:ext uri="{FF2B5EF4-FFF2-40B4-BE49-F238E27FC236}">
                <a16:creationId xmlns:a16="http://schemas.microsoft.com/office/drawing/2014/main" id="{36B61FA2-9A53-4A36-AF0C-9C5C69A2D957}"/>
              </a:ext>
            </a:extLst>
          </p:cNvPr>
          <p:cNvSpPr/>
          <p:nvPr/>
        </p:nvSpPr>
        <p:spPr>
          <a:xfrm>
            <a:off x="314325" y="4319588"/>
            <a:ext cx="2214563" cy="9525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04" name="Picture 4" descr="SCCMS Logo for Consideration 2.jpg">
            <a:extLst>
              <a:ext uri="{FF2B5EF4-FFF2-40B4-BE49-F238E27FC236}">
                <a16:creationId xmlns:a16="http://schemas.microsoft.com/office/drawing/2014/main" id="{670A516B-0EC7-4B4C-AF76-3EE7E05CF93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3375" y="4832350"/>
            <a:ext cx="2136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Box 2">
            <a:extLst>
              <a:ext uri="{FF2B5EF4-FFF2-40B4-BE49-F238E27FC236}">
                <a16:creationId xmlns:a16="http://schemas.microsoft.com/office/drawing/2014/main" id="{DF9FBC44-B79D-492C-84EB-3885CE32F005}"/>
              </a:ext>
            </a:extLst>
          </p:cNvPr>
          <p:cNvSpPr txBox="1">
            <a:spLocks noChangeArrowheads="1"/>
          </p:cNvSpPr>
          <p:nvPr/>
        </p:nvSpPr>
        <p:spPr bwMode="auto">
          <a:xfrm>
            <a:off x="6705600" y="5248275"/>
            <a:ext cx="2266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Dr. Tom Peters</a:t>
            </a:r>
          </a:p>
          <a:p>
            <a:pPr eaLnBrk="1" hangingPunct="1">
              <a:spcBef>
                <a:spcPct val="0"/>
              </a:spcBef>
              <a:buFontTx/>
              <a:buNone/>
            </a:pPr>
            <a:r>
              <a:rPr lang="en-US" altLang="en-US" sz="1800"/>
              <a:t>Executive Director</a:t>
            </a:r>
          </a:p>
          <a:p>
            <a:pPr eaLnBrk="1" hangingPunct="1">
              <a:spcBef>
                <a:spcPct val="0"/>
              </a:spcBef>
              <a:buFontTx/>
              <a:buNone/>
            </a:pPr>
            <a:r>
              <a:rPr lang="en-US" altLang="en-US" sz="1800">
                <a:hlinkClick r:id="rId7"/>
              </a:rPr>
              <a:t>tpeters@clemson.edu</a:t>
            </a:r>
            <a:endParaRPr lang="en-US" altLang="en-US" sz="1800"/>
          </a:p>
          <a:p>
            <a:pPr eaLnBrk="1" hangingPunct="1">
              <a:spcBef>
                <a:spcPct val="0"/>
              </a:spcBef>
              <a:buFontTx/>
              <a:buNone/>
            </a:pPr>
            <a:r>
              <a:rPr lang="en-US" altLang="en-US" sz="1800"/>
              <a:t>864-656-1863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8B0C-3009-4EAA-9DD2-98EEFDB53210}"/>
              </a:ext>
            </a:extLst>
          </p:cNvPr>
          <p:cNvSpPr>
            <a:spLocks noGrp="1"/>
          </p:cNvSpPr>
          <p:nvPr>
            <p:ph type="title"/>
          </p:nvPr>
        </p:nvSpPr>
        <p:spPr/>
        <p:txBody>
          <a:bodyPr rtlCol="0">
            <a:normAutofit fontScale="90000"/>
          </a:bodyPr>
          <a:lstStyle/>
          <a:p>
            <a:pPr eaLnBrk="1" fontAlgn="auto" hangingPunct="1">
              <a:spcAft>
                <a:spcPts val="0"/>
              </a:spcAft>
              <a:defRPr/>
            </a:pPr>
            <a:r>
              <a:rPr lang="en-US" dirty="0">
                <a:solidFill>
                  <a:srgbClr val="0E015C"/>
                </a:solidFill>
              </a:rPr>
              <a:t>STEM, STEAM, STEMS, STREAM, ESTEEM?  Who cares?</a:t>
            </a:r>
          </a:p>
        </p:txBody>
      </p:sp>
      <p:sp>
        <p:nvSpPr>
          <p:cNvPr id="5123" name="TextBox 4">
            <a:extLst>
              <a:ext uri="{FF2B5EF4-FFF2-40B4-BE49-F238E27FC236}">
                <a16:creationId xmlns:a16="http://schemas.microsoft.com/office/drawing/2014/main" id="{85118F2E-2839-4B2D-9A44-53CB58F9525B}"/>
              </a:ext>
            </a:extLst>
          </p:cNvPr>
          <p:cNvSpPr txBox="1">
            <a:spLocks noChangeArrowheads="1"/>
          </p:cNvSpPr>
          <p:nvPr/>
        </p:nvSpPr>
        <p:spPr bwMode="auto">
          <a:xfrm>
            <a:off x="877888" y="2216150"/>
            <a:ext cx="7364412" cy="3538538"/>
          </a:xfrm>
          <a:prstGeom prst="rect">
            <a:avLst/>
          </a:prstGeom>
          <a:solidFill>
            <a:schemeClr val="bg2"/>
          </a:solidFill>
          <a:ln w="9525">
            <a:solidFill>
              <a:srgbClr val="1B9863"/>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t>There is little agreement in the community of practice on naming what many see as a movement.  In SC, we use STEAM, STE(A)M and STEM and the Arts interchangeably to mean learning that thoughtfully integrates the practices and habits of mind of science, technology, engineering, mathematics and the fine and applied arts.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ecosyst.tiff">
            <a:extLst>
              <a:ext uri="{FF2B5EF4-FFF2-40B4-BE49-F238E27FC236}">
                <a16:creationId xmlns:a16="http://schemas.microsoft.com/office/drawing/2014/main" id="{93CD67C7-8BA0-4480-99A7-DC3AB74B37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350" y="1377950"/>
            <a:ext cx="7751763"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a:extLst>
              <a:ext uri="{FF2B5EF4-FFF2-40B4-BE49-F238E27FC236}">
                <a16:creationId xmlns:a16="http://schemas.microsoft.com/office/drawing/2014/main" id="{EED43320-3A40-44A5-8E30-26A07D60C955}"/>
              </a:ext>
            </a:extLst>
          </p:cNvPr>
          <p:cNvSpPr txBox="1">
            <a:spLocks noChangeArrowheads="1"/>
          </p:cNvSpPr>
          <p:nvPr/>
        </p:nvSpPr>
        <p:spPr bwMode="auto">
          <a:xfrm rot="-791313">
            <a:off x="241300" y="2078038"/>
            <a:ext cx="2930525" cy="460375"/>
          </a:xfrm>
          <a:prstGeom prst="rect">
            <a:avLst/>
          </a:prstGeom>
          <a:solidFill>
            <a:schemeClr val="bg2"/>
          </a:solidFill>
          <a:ln w="9525">
            <a:solidFill>
              <a:srgbClr val="DA5A17"/>
            </a:solidFill>
            <a:miter lim="800000"/>
            <a:headEnd/>
            <a:tailEnd/>
          </a:ln>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90"/>
                </a:solidFill>
              </a:rPr>
              <a:t>Unique Contributions</a:t>
            </a:r>
          </a:p>
        </p:txBody>
      </p:sp>
      <p:sp>
        <p:nvSpPr>
          <p:cNvPr id="6148" name="TextBox 6">
            <a:extLst>
              <a:ext uri="{FF2B5EF4-FFF2-40B4-BE49-F238E27FC236}">
                <a16:creationId xmlns:a16="http://schemas.microsoft.com/office/drawing/2014/main" id="{920529AB-E848-43CC-8BD8-146C972E14CA}"/>
              </a:ext>
            </a:extLst>
          </p:cNvPr>
          <p:cNvSpPr txBox="1">
            <a:spLocks noChangeArrowheads="1"/>
          </p:cNvSpPr>
          <p:nvPr/>
        </p:nvSpPr>
        <p:spPr bwMode="auto">
          <a:xfrm rot="538277">
            <a:off x="2130425" y="2928938"/>
            <a:ext cx="2671763" cy="460375"/>
          </a:xfrm>
          <a:prstGeom prst="rect">
            <a:avLst/>
          </a:prstGeom>
          <a:solidFill>
            <a:schemeClr val="bg2"/>
          </a:solidFill>
          <a:ln w="9525">
            <a:solidFill>
              <a:srgbClr val="DA5A17"/>
            </a:solidFill>
            <a:miter lim="800000"/>
            <a:headEnd/>
            <a:tailEnd/>
          </a:ln>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90"/>
                </a:solidFill>
              </a:rPr>
              <a:t>Designed pathways</a:t>
            </a:r>
          </a:p>
        </p:txBody>
      </p:sp>
      <p:sp>
        <p:nvSpPr>
          <p:cNvPr id="6149" name="TextBox 7">
            <a:extLst>
              <a:ext uri="{FF2B5EF4-FFF2-40B4-BE49-F238E27FC236}">
                <a16:creationId xmlns:a16="http://schemas.microsoft.com/office/drawing/2014/main" id="{F76A538E-83F6-4DB8-9048-1B5C7D465A7E}"/>
              </a:ext>
            </a:extLst>
          </p:cNvPr>
          <p:cNvSpPr txBox="1">
            <a:spLocks noChangeArrowheads="1"/>
          </p:cNvSpPr>
          <p:nvPr/>
        </p:nvSpPr>
        <p:spPr bwMode="auto">
          <a:xfrm rot="-249503">
            <a:off x="1052513" y="4105275"/>
            <a:ext cx="1897062" cy="461963"/>
          </a:xfrm>
          <a:prstGeom prst="rect">
            <a:avLst/>
          </a:prstGeom>
          <a:solidFill>
            <a:schemeClr val="bg2"/>
          </a:solidFill>
          <a:ln w="9525">
            <a:solidFill>
              <a:srgbClr val="DA5A17"/>
            </a:solidFill>
            <a:miter lim="800000"/>
            <a:headEnd/>
            <a:tailEnd/>
          </a:ln>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90"/>
                </a:solidFill>
              </a:rPr>
              <a:t>Shared vision</a:t>
            </a:r>
          </a:p>
        </p:txBody>
      </p:sp>
      <p:sp>
        <p:nvSpPr>
          <p:cNvPr id="6150" name="TextBox 8">
            <a:extLst>
              <a:ext uri="{FF2B5EF4-FFF2-40B4-BE49-F238E27FC236}">
                <a16:creationId xmlns:a16="http://schemas.microsoft.com/office/drawing/2014/main" id="{54384AC4-E630-4B50-A83E-B9E06DCD0825}"/>
              </a:ext>
            </a:extLst>
          </p:cNvPr>
          <p:cNvSpPr txBox="1">
            <a:spLocks noChangeArrowheads="1"/>
          </p:cNvSpPr>
          <p:nvPr/>
        </p:nvSpPr>
        <p:spPr bwMode="auto">
          <a:xfrm rot="473529">
            <a:off x="1285875" y="5349875"/>
            <a:ext cx="3519488" cy="461963"/>
          </a:xfrm>
          <a:prstGeom prst="rect">
            <a:avLst/>
          </a:prstGeom>
          <a:solidFill>
            <a:schemeClr val="bg2"/>
          </a:solidFill>
          <a:ln w="9525">
            <a:solidFill>
              <a:srgbClr val="DA5A17"/>
            </a:solidFill>
            <a:miter lim="800000"/>
            <a:headEnd/>
            <a:tailEnd/>
          </a:ln>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90"/>
                </a:solidFill>
              </a:rPr>
              <a:t>Cross-sector collaboration</a:t>
            </a:r>
          </a:p>
        </p:txBody>
      </p:sp>
      <p:sp>
        <p:nvSpPr>
          <p:cNvPr id="6151" name="TextBox 10">
            <a:extLst>
              <a:ext uri="{FF2B5EF4-FFF2-40B4-BE49-F238E27FC236}">
                <a16:creationId xmlns:a16="http://schemas.microsoft.com/office/drawing/2014/main" id="{D0E54D90-F1FD-40B6-A0A6-5744AD1148FA}"/>
              </a:ext>
            </a:extLst>
          </p:cNvPr>
          <p:cNvSpPr txBox="1">
            <a:spLocks noChangeArrowheads="1"/>
          </p:cNvSpPr>
          <p:nvPr/>
        </p:nvSpPr>
        <p:spPr bwMode="auto">
          <a:xfrm>
            <a:off x="2120900" y="31750"/>
            <a:ext cx="4749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a:solidFill>
                  <a:srgbClr val="0E015C"/>
                </a:solidFill>
              </a:rPr>
              <a:t>A STEM Ecosystem?</a:t>
            </a:r>
          </a:p>
        </p:txBody>
      </p:sp>
      <p:sp>
        <p:nvSpPr>
          <p:cNvPr id="6152" name="TextBox 11">
            <a:extLst>
              <a:ext uri="{FF2B5EF4-FFF2-40B4-BE49-F238E27FC236}">
                <a16:creationId xmlns:a16="http://schemas.microsoft.com/office/drawing/2014/main" id="{77D962E5-0CEB-4470-8370-1CAE0D8A0CDA}"/>
              </a:ext>
            </a:extLst>
          </p:cNvPr>
          <p:cNvSpPr txBox="1">
            <a:spLocks noChangeArrowheads="1"/>
          </p:cNvSpPr>
          <p:nvPr/>
        </p:nvSpPr>
        <p:spPr bwMode="auto">
          <a:xfrm>
            <a:off x="2255838" y="917575"/>
            <a:ext cx="4614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Report from the Field, Traphagen &amp; Traill, 2014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F41AA-35FA-4367-9D61-8834F9D67532}"/>
              </a:ext>
            </a:extLst>
          </p:cNvPr>
          <p:cNvSpPr/>
          <p:nvPr/>
        </p:nvSpPr>
        <p:spPr>
          <a:xfrm>
            <a:off x="6891338" y="3067050"/>
            <a:ext cx="2043112" cy="3613150"/>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a:extLst>
              <a:ext uri="{FF2B5EF4-FFF2-40B4-BE49-F238E27FC236}">
                <a16:creationId xmlns:a16="http://schemas.microsoft.com/office/drawing/2014/main" id="{B42917BA-5475-4A97-BB39-409C223585FD}"/>
              </a:ext>
            </a:extLst>
          </p:cNvPr>
          <p:cNvSpPr>
            <a:spLocks noGrp="1"/>
          </p:cNvSpPr>
          <p:nvPr>
            <p:ph type="title"/>
          </p:nvPr>
        </p:nvSpPr>
        <p:spPr>
          <a:xfrm>
            <a:off x="417513" y="252413"/>
            <a:ext cx="8229600" cy="1143000"/>
          </a:xfrm>
        </p:spPr>
        <p:txBody>
          <a:bodyPr rtlCol="0">
            <a:normAutofit fontScale="90000"/>
          </a:bodyPr>
          <a:lstStyle/>
          <a:p>
            <a:pPr eaLnBrk="1" fontAlgn="auto" hangingPunct="1">
              <a:spcAft>
                <a:spcPts val="0"/>
              </a:spcAft>
              <a:defRPr/>
            </a:pPr>
            <a:r>
              <a:rPr lang="en-US" dirty="0"/>
              <a:t>What do we know about SC homes?</a:t>
            </a:r>
          </a:p>
        </p:txBody>
      </p:sp>
      <p:pic>
        <p:nvPicPr>
          <p:cNvPr id="7172" name="Picture 3" descr="231723-Royalty-Free-RF-Clipart-Illustration-Of-A-Strong-General.jpg">
            <a:extLst>
              <a:ext uri="{FF2B5EF4-FFF2-40B4-BE49-F238E27FC236}">
                <a16:creationId xmlns:a16="http://schemas.microsoft.com/office/drawing/2014/main" id="{B7BE387A-FBF4-4B0D-A4FC-A85B24E2C4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3275" y="4699000"/>
            <a:ext cx="154622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4">
            <a:extLst>
              <a:ext uri="{FF2B5EF4-FFF2-40B4-BE49-F238E27FC236}">
                <a16:creationId xmlns:a16="http://schemas.microsoft.com/office/drawing/2014/main" id="{4CF05A61-84FA-475F-9AE3-A923D3B78EB2}"/>
              </a:ext>
            </a:extLst>
          </p:cNvPr>
          <p:cNvSpPr txBox="1">
            <a:spLocks noChangeArrowheads="1"/>
          </p:cNvSpPr>
          <p:nvPr/>
        </p:nvSpPr>
        <p:spPr bwMode="auto">
          <a:xfrm>
            <a:off x="7023100" y="6311900"/>
            <a:ext cx="187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General I. Z. Ation</a:t>
            </a:r>
          </a:p>
        </p:txBody>
      </p:sp>
      <p:pic>
        <p:nvPicPr>
          <p:cNvPr id="7174" name="Picture 5" descr="ecosyst.tiff">
            <a:extLst>
              <a:ext uri="{FF2B5EF4-FFF2-40B4-BE49-F238E27FC236}">
                <a16:creationId xmlns:a16="http://schemas.microsoft.com/office/drawing/2014/main" id="{B23B7AAE-A03C-40C8-AC01-1D5C2BEE66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1338" y="3067050"/>
            <a:ext cx="2043112"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11">
            <a:extLst>
              <a:ext uri="{FF2B5EF4-FFF2-40B4-BE49-F238E27FC236}">
                <a16:creationId xmlns:a16="http://schemas.microsoft.com/office/drawing/2014/main" id="{A79A97C5-40AA-4395-8433-EA8A4C44929E}"/>
              </a:ext>
            </a:extLst>
          </p:cNvPr>
          <p:cNvSpPr txBox="1">
            <a:spLocks noChangeArrowheads="1"/>
          </p:cNvSpPr>
          <p:nvPr/>
        </p:nvSpPr>
        <p:spPr bwMode="auto">
          <a:xfrm>
            <a:off x="549275" y="1546225"/>
            <a:ext cx="61626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Unique Contributions</a:t>
            </a:r>
          </a:p>
          <a:p>
            <a:pPr eaLnBrk="1" hangingPunct="1">
              <a:spcBef>
                <a:spcPct val="0"/>
              </a:spcBef>
              <a:buFontTx/>
              <a:buNone/>
            </a:pPr>
            <a:r>
              <a:rPr lang="en-US" altLang="en-US" sz="1800">
                <a:solidFill>
                  <a:srgbClr val="000000"/>
                </a:solidFill>
              </a:rPr>
              <a:t>	No one has more influence on children’s career aspirations </a:t>
            </a:r>
          </a:p>
        </p:txBody>
      </p:sp>
      <p:sp>
        <p:nvSpPr>
          <p:cNvPr id="7176" name="TextBox 12">
            <a:extLst>
              <a:ext uri="{FF2B5EF4-FFF2-40B4-BE49-F238E27FC236}">
                <a16:creationId xmlns:a16="http://schemas.microsoft.com/office/drawing/2014/main" id="{DB6FDCBD-5FC8-4839-882C-F1561686394B}"/>
              </a:ext>
            </a:extLst>
          </p:cNvPr>
          <p:cNvSpPr txBox="1">
            <a:spLocks noChangeArrowheads="1"/>
          </p:cNvSpPr>
          <p:nvPr/>
        </p:nvSpPr>
        <p:spPr bwMode="auto">
          <a:xfrm>
            <a:off x="549275" y="2622550"/>
            <a:ext cx="2697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Designed Pathways</a:t>
            </a:r>
          </a:p>
          <a:p>
            <a:pPr eaLnBrk="1" hangingPunct="1">
              <a:spcBef>
                <a:spcPct val="0"/>
              </a:spcBef>
              <a:buFontTx/>
              <a:buNone/>
            </a:pPr>
            <a:r>
              <a:rPr lang="en-US" altLang="en-US" sz="1800">
                <a:solidFill>
                  <a:srgbClr val="000000"/>
                </a:solidFill>
              </a:rPr>
              <a:t>	It</a:t>
            </a:r>
            <a:r>
              <a:rPr lang="fr-FR" altLang="en-US" sz="1800">
                <a:solidFill>
                  <a:srgbClr val="000000"/>
                </a:solidFill>
              </a:rPr>
              <a:t>’</a:t>
            </a:r>
            <a:r>
              <a:rPr lang="en-US" altLang="en-US" sz="1800">
                <a:solidFill>
                  <a:srgbClr val="000000"/>
                </a:solidFill>
              </a:rPr>
              <a:t>s a ball of confusion</a:t>
            </a:r>
          </a:p>
        </p:txBody>
      </p:sp>
      <p:sp>
        <p:nvSpPr>
          <p:cNvPr id="7177" name="TextBox 13">
            <a:extLst>
              <a:ext uri="{FF2B5EF4-FFF2-40B4-BE49-F238E27FC236}">
                <a16:creationId xmlns:a16="http://schemas.microsoft.com/office/drawing/2014/main" id="{A093CCFF-54D6-4240-92CD-2D7EF835C6F2}"/>
              </a:ext>
            </a:extLst>
          </p:cNvPr>
          <p:cNvSpPr txBox="1">
            <a:spLocks noChangeArrowheads="1"/>
          </p:cNvSpPr>
          <p:nvPr/>
        </p:nvSpPr>
        <p:spPr bwMode="auto">
          <a:xfrm>
            <a:off x="549275" y="4595813"/>
            <a:ext cx="49418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Shared Vision</a:t>
            </a:r>
          </a:p>
          <a:p>
            <a:pPr eaLnBrk="1" hangingPunct="1">
              <a:spcBef>
                <a:spcPct val="0"/>
              </a:spcBef>
              <a:buFontTx/>
              <a:buNone/>
            </a:pPr>
            <a:r>
              <a:rPr lang="en-US" altLang="en-US" sz="1800">
                <a:solidFill>
                  <a:srgbClr val="000000"/>
                </a:solidFill>
              </a:rPr>
              <a:t>	Uncommon concern with academic standards </a:t>
            </a:r>
          </a:p>
        </p:txBody>
      </p:sp>
      <p:sp>
        <p:nvSpPr>
          <p:cNvPr id="7178" name="TextBox 14">
            <a:extLst>
              <a:ext uri="{FF2B5EF4-FFF2-40B4-BE49-F238E27FC236}">
                <a16:creationId xmlns:a16="http://schemas.microsoft.com/office/drawing/2014/main" id="{8EA8019F-9610-41FF-8121-475AB71350DE}"/>
              </a:ext>
            </a:extLst>
          </p:cNvPr>
          <p:cNvSpPr txBox="1">
            <a:spLocks noChangeArrowheads="1"/>
          </p:cNvSpPr>
          <p:nvPr/>
        </p:nvSpPr>
        <p:spPr bwMode="auto">
          <a:xfrm>
            <a:off x="549275" y="3582988"/>
            <a:ext cx="5010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Cross Sector Collaboration</a:t>
            </a:r>
          </a:p>
          <a:p>
            <a:pPr eaLnBrk="1" hangingPunct="1">
              <a:spcBef>
                <a:spcPct val="0"/>
              </a:spcBef>
              <a:buFontTx/>
              <a:buNone/>
            </a:pPr>
            <a:r>
              <a:rPr lang="en-US" altLang="en-US" sz="1800">
                <a:solidFill>
                  <a:srgbClr val="000000"/>
                </a:solidFill>
              </a:rPr>
              <a:t>	On the rise in SC – Cradle to Career movement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9" descr="1470220_180405365498807_361946025_n.jpg">
            <a:extLst>
              <a:ext uri="{FF2B5EF4-FFF2-40B4-BE49-F238E27FC236}">
                <a16:creationId xmlns:a16="http://schemas.microsoft.com/office/drawing/2014/main" id="{D4963300-2BE2-4487-8476-6BE20C0342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506538"/>
            <a:ext cx="6229350"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64D52C2-6C2B-4C7D-81F2-3F7219C1398C}"/>
              </a:ext>
            </a:extLst>
          </p:cNvPr>
          <p:cNvSpPr>
            <a:spLocks noGrp="1"/>
          </p:cNvSpPr>
          <p:nvPr>
            <p:ph type="title"/>
          </p:nvPr>
        </p:nvSpPr>
        <p:spPr>
          <a:xfrm>
            <a:off x="417513" y="252413"/>
            <a:ext cx="8229600" cy="1143000"/>
          </a:xfrm>
        </p:spPr>
        <p:txBody>
          <a:bodyPr rtlCol="0">
            <a:normAutofit fontScale="90000"/>
          </a:bodyPr>
          <a:lstStyle/>
          <a:p>
            <a:pPr eaLnBrk="1" fontAlgn="auto" hangingPunct="1">
              <a:spcAft>
                <a:spcPts val="0"/>
              </a:spcAft>
              <a:defRPr/>
            </a:pPr>
            <a:r>
              <a:rPr lang="en-US" dirty="0"/>
              <a:t>What are we doing about SC homes?</a:t>
            </a:r>
          </a:p>
        </p:txBody>
      </p:sp>
      <p:pic>
        <p:nvPicPr>
          <p:cNvPr id="8196" name="Picture 5" descr="ecosyst.tiff">
            <a:extLst>
              <a:ext uri="{FF2B5EF4-FFF2-40B4-BE49-F238E27FC236}">
                <a16:creationId xmlns:a16="http://schemas.microsoft.com/office/drawing/2014/main" id="{6D842B9E-5163-484A-8288-A8C907D581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1338" y="5240338"/>
            <a:ext cx="2043112" cy="1398587"/>
          </a:xfrm>
          <a:prstGeom prst="rect">
            <a:avLst/>
          </a:prstGeom>
          <a:noFill/>
          <a:ln w="9525">
            <a:solidFill>
              <a:srgbClr val="DA5A17"/>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10">
            <a:extLst>
              <a:ext uri="{FF2B5EF4-FFF2-40B4-BE49-F238E27FC236}">
                <a16:creationId xmlns:a16="http://schemas.microsoft.com/office/drawing/2014/main" id="{E5939BA0-07EB-47CB-8F65-3D17D62E5FB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19500"/>
            <a:ext cx="24384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5" descr="STEM LOGOS LC.jpg">
            <a:extLst>
              <a:ext uri="{FF2B5EF4-FFF2-40B4-BE49-F238E27FC236}">
                <a16:creationId xmlns:a16="http://schemas.microsoft.com/office/drawing/2014/main" id="{F03D32D4-EB9A-45A2-B97F-CCCB1A6B4E1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91338" y="4427538"/>
            <a:ext cx="205581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
            <a:extLst>
              <a:ext uri="{FF2B5EF4-FFF2-40B4-BE49-F238E27FC236}">
                <a16:creationId xmlns:a16="http://schemas.microsoft.com/office/drawing/2014/main" id="{699187A9-3CC9-4826-9552-DE12D2382F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4188" y="2347913"/>
            <a:ext cx="21002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descr="imaginelogo.jpg">
            <a:extLst>
              <a:ext uri="{FF2B5EF4-FFF2-40B4-BE49-F238E27FC236}">
                <a16:creationId xmlns:a16="http://schemas.microsoft.com/office/drawing/2014/main" id="{EC8EC8F6-9F74-4E06-9221-7C94981C028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62713" y="1246188"/>
            <a:ext cx="248443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8" descr="1294491_467643010019961_170954651_o.png">
            <a:extLst>
              <a:ext uri="{FF2B5EF4-FFF2-40B4-BE49-F238E27FC236}">
                <a16:creationId xmlns:a16="http://schemas.microsoft.com/office/drawing/2014/main" id="{8A0FD043-C82B-4CDF-9CA2-709D1974DF9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5413" y="1509713"/>
            <a:ext cx="13414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Box 3">
            <a:extLst>
              <a:ext uri="{FF2B5EF4-FFF2-40B4-BE49-F238E27FC236}">
                <a16:creationId xmlns:a16="http://schemas.microsoft.com/office/drawing/2014/main" id="{88E9AECF-2908-4DBA-8287-FB9C95C6D002}"/>
              </a:ext>
            </a:extLst>
          </p:cNvPr>
          <p:cNvSpPr txBox="1">
            <a:spLocks noChangeArrowheads="1"/>
          </p:cNvSpPr>
          <p:nvPr/>
        </p:nvSpPr>
        <p:spPr bwMode="auto">
          <a:xfrm>
            <a:off x="4168775" y="6242050"/>
            <a:ext cx="218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D62619"/>
                </a:solidFill>
              </a:rPr>
              <a:t>Charleston STEM fest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9">
            <a:extLst>
              <a:ext uri="{FF2B5EF4-FFF2-40B4-BE49-F238E27FC236}">
                <a16:creationId xmlns:a16="http://schemas.microsoft.com/office/drawing/2014/main" id="{819FBB6E-B66B-4D18-A47E-5D9252A9F74C}"/>
              </a:ext>
            </a:extLst>
          </p:cNvPr>
          <p:cNvSpPr txBox="1">
            <a:spLocks noChangeArrowheads="1"/>
          </p:cNvSpPr>
          <p:nvPr/>
        </p:nvSpPr>
        <p:spPr bwMode="auto">
          <a:xfrm>
            <a:off x="369888" y="4557713"/>
            <a:ext cx="81486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200"/>
              </a:spcAft>
              <a:buFontTx/>
              <a:buNone/>
            </a:pPr>
            <a:r>
              <a:rPr lang="en-US" altLang="en-US" sz="4400" b="1">
                <a:solidFill>
                  <a:srgbClr val="009146"/>
                </a:solidFill>
              </a:rPr>
              <a:t>http://www.stemlinx.org/</a:t>
            </a:r>
          </a:p>
        </p:txBody>
      </p:sp>
      <p:sp>
        <p:nvSpPr>
          <p:cNvPr id="9219" name="TextBox 2">
            <a:extLst>
              <a:ext uri="{FF2B5EF4-FFF2-40B4-BE49-F238E27FC236}">
                <a16:creationId xmlns:a16="http://schemas.microsoft.com/office/drawing/2014/main" id="{426F4E76-4246-442B-AD41-0785DDA5A875}"/>
              </a:ext>
            </a:extLst>
          </p:cNvPr>
          <p:cNvSpPr txBox="1">
            <a:spLocks noChangeArrowheads="1"/>
          </p:cNvSpPr>
          <p:nvPr/>
        </p:nvSpPr>
        <p:spPr bwMode="auto">
          <a:xfrm>
            <a:off x="171450" y="334963"/>
            <a:ext cx="8531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124D9B"/>
                </a:solidFill>
                <a:latin typeface="Arial" panose="020B0604020202020204" pitchFamily="34" charset="0"/>
              </a:rPr>
              <a:t>South Carolina’s One Stop Discovery Site for STEM Learning and Resources </a:t>
            </a:r>
            <a:endParaRPr lang="en-US" altLang="en-US" b="1">
              <a:solidFill>
                <a:srgbClr val="124D9B"/>
              </a:solidFill>
            </a:endParaRPr>
          </a:p>
        </p:txBody>
      </p:sp>
      <p:pic>
        <p:nvPicPr>
          <p:cNvPr id="9220" name="Picture 7" descr="SCCMS Logo 2.jpg">
            <a:extLst>
              <a:ext uri="{FF2B5EF4-FFF2-40B4-BE49-F238E27FC236}">
                <a16:creationId xmlns:a16="http://schemas.microsoft.com/office/drawing/2014/main" id="{99508586-C1BD-462A-97EF-E2D3E1ECCA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0613" y="6038850"/>
            <a:ext cx="21780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DOC_logo_2c_highres.jpg">
            <a:extLst>
              <a:ext uri="{FF2B5EF4-FFF2-40B4-BE49-F238E27FC236}">
                <a16:creationId xmlns:a16="http://schemas.microsoft.com/office/drawing/2014/main" id="{4551B963-5787-4861-9B1A-2E5D8F959E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6613" y="6018213"/>
            <a:ext cx="24003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STEMLinx Logo.jpg">
            <a:extLst>
              <a:ext uri="{FF2B5EF4-FFF2-40B4-BE49-F238E27FC236}">
                <a16:creationId xmlns:a16="http://schemas.microsoft.com/office/drawing/2014/main" id="{01E10BAB-B57A-48D2-8313-1F5F76560D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5988" y="1825625"/>
            <a:ext cx="7418387"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8" descr="ccit_wm.png">
            <a:extLst>
              <a:ext uri="{FF2B5EF4-FFF2-40B4-BE49-F238E27FC236}">
                <a16:creationId xmlns:a16="http://schemas.microsoft.com/office/drawing/2014/main" id="{5B5E8112-7177-4997-89AD-99CB1EEA5C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3113" y="6038850"/>
            <a:ext cx="1825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2F3751CE-DC8A-4939-8749-C5A46B1D2996}"/>
              </a:ext>
            </a:extLst>
          </p:cNvPr>
          <p:cNvSpPr txBox="1"/>
          <p:nvPr/>
        </p:nvSpPr>
        <p:spPr>
          <a:xfrm>
            <a:off x="1222375" y="3589338"/>
            <a:ext cx="6018213" cy="322262"/>
          </a:xfrm>
          <a:prstGeom prst="rect">
            <a:avLst/>
          </a:prstGeom>
          <a:noFill/>
        </p:spPr>
        <p:txBody>
          <a:bodyPr wrap="none">
            <a:spAutoFit/>
          </a:bodyPr>
          <a:lstStyle/>
          <a:p>
            <a:pPr fontAlgn="auto">
              <a:spcBef>
                <a:spcPts val="0"/>
              </a:spcBef>
              <a:spcAft>
                <a:spcPts val="0"/>
              </a:spcAft>
              <a:defRPr/>
            </a:pPr>
            <a:r>
              <a:rPr lang="en-US" sz="1500" spc="300" dirty="0">
                <a:solidFill>
                  <a:schemeClr val="tx1">
                    <a:lumMod val="65000"/>
                    <a:lumOff val="35000"/>
                  </a:schemeClr>
                </a:solidFill>
                <a:latin typeface="+mn-lt"/>
                <a:cs typeface="+mn-cs"/>
              </a:rPr>
              <a:t>SCIENCE/TECHNOLOGY/ENGINEERING/MATHEMATICS</a:t>
            </a:r>
          </a:p>
        </p:txBody>
      </p:sp>
      <p:pic>
        <p:nvPicPr>
          <p:cNvPr id="9225" name="Picture 13" descr="Workforce development-copur.png">
            <a:extLst>
              <a:ext uri="{FF2B5EF4-FFF2-40B4-BE49-F238E27FC236}">
                <a16:creationId xmlns:a16="http://schemas.microsoft.com/office/drawing/2014/main" id="{38CC5382-1A90-4B8F-880F-85FF639386D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8763" y="6038850"/>
            <a:ext cx="1876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A3D8-D5A1-4AAB-B2BB-5EA790285931}"/>
              </a:ext>
            </a:extLst>
          </p:cNvPr>
          <p:cNvSpPr>
            <a:spLocks noGrp="1"/>
          </p:cNvSpPr>
          <p:nvPr>
            <p:ph type="title"/>
          </p:nvPr>
        </p:nvSpPr>
        <p:spPr>
          <a:xfrm>
            <a:off x="457200" y="133350"/>
            <a:ext cx="8229600" cy="1143000"/>
          </a:xfrm>
        </p:spPr>
        <p:txBody>
          <a:bodyPr rtlCol="0">
            <a:normAutofit fontScale="90000"/>
          </a:bodyPr>
          <a:lstStyle/>
          <a:p>
            <a:pPr eaLnBrk="1" fontAlgn="auto" hangingPunct="1">
              <a:spcAft>
                <a:spcPts val="0"/>
              </a:spcAft>
              <a:defRPr/>
            </a:pPr>
            <a:r>
              <a:rPr lang="en-US" dirty="0"/>
              <a:t>What do we know about SC schools?</a:t>
            </a:r>
          </a:p>
        </p:txBody>
      </p:sp>
      <p:pic>
        <p:nvPicPr>
          <p:cNvPr id="10243" name="Picture 5" descr="ecosyst.tiff">
            <a:extLst>
              <a:ext uri="{FF2B5EF4-FFF2-40B4-BE49-F238E27FC236}">
                <a16:creationId xmlns:a16="http://schemas.microsoft.com/office/drawing/2014/main" id="{1FB80D11-30DA-421C-BC56-92F8EF1DFE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1338" y="3067050"/>
            <a:ext cx="20955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10B2F5B-6D62-49E2-87A4-0C3946FE2A22}"/>
              </a:ext>
            </a:extLst>
          </p:cNvPr>
          <p:cNvSpPr/>
          <p:nvPr/>
        </p:nvSpPr>
        <p:spPr>
          <a:xfrm>
            <a:off x="6891338" y="3067050"/>
            <a:ext cx="2095500" cy="3613150"/>
          </a:xfrm>
          <a:prstGeom prst="rect">
            <a:avLst/>
          </a:prstGeom>
          <a:noFill/>
          <a:ln>
            <a:solidFill>
              <a:srgbClr val="1B9863"/>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5" name="Picture 7" descr="231723-Royalty-Free-RF-Clipart-Illustration-Of-A-Strong-General.jpg">
            <a:extLst>
              <a:ext uri="{FF2B5EF4-FFF2-40B4-BE49-F238E27FC236}">
                <a16:creationId xmlns:a16="http://schemas.microsoft.com/office/drawing/2014/main" id="{09E462F0-2703-42AB-8AE9-4BDBB47D77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3275" y="4699000"/>
            <a:ext cx="154622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8">
            <a:extLst>
              <a:ext uri="{FF2B5EF4-FFF2-40B4-BE49-F238E27FC236}">
                <a16:creationId xmlns:a16="http://schemas.microsoft.com/office/drawing/2014/main" id="{658FEA93-FA9B-4DC2-81EC-7C5CFDEBF2A4}"/>
              </a:ext>
            </a:extLst>
          </p:cNvPr>
          <p:cNvSpPr txBox="1">
            <a:spLocks noChangeArrowheads="1"/>
          </p:cNvSpPr>
          <p:nvPr/>
        </p:nvSpPr>
        <p:spPr bwMode="auto">
          <a:xfrm>
            <a:off x="7023100" y="6311900"/>
            <a:ext cx="187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General I. Z. Ation</a:t>
            </a:r>
          </a:p>
        </p:txBody>
      </p:sp>
      <p:sp>
        <p:nvSpPr>
          <p:cNvPr id="10247" name="TextBox 14">
            <a:extLst>
              <a:ext uri="{FF2B5EF4-FFF2-40B4-BE49-F238E27FC236}">
                <a16:creationId xmlns:a16="http://schemas.microsoft.com/office/drawing/2014/main" id="{D524EF46-7E09-47BF-B930-C77EDA182CA0}"/>
              </a:ext>
            </a:extLst>
          </p:cNvPr>
          <p:cNvSpPr txBox="1">
            <a:spLocks noChangeArrowheads="1"/>
          </p:cNvSpPr>
          <p:nvPr/>
        </p:nvSpPr>
        <p:spPr bwMode="auto">
          <a:xfrm>
            <a:off x="287338" y="1546225"/>
            <a:ext cx="46021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Unique Contributions</a:t>
            </a:r>
          </a:p>
          <a:p>
            <a:pPr eaLnBrk="1" hangingPunct="1">
              <a:spcBef>
                <a:spcPct val="0"/>
              </a:spcBef>
              <a:buFontTx/>
              <a:buNone/>
            </a:pPr>
            <a:r>
              <a:rPr lang="en-US" altLang="en-US" sz="1800">
                <a:solidFill>
                  <a:srgbClr val="000000"/>
                </a:solidFill>
              </a:rPr>
              <a:t>	The rise of the STEM school</a:t>
            </a:r>
          </a:p>
          <a:p>
            <a:pPr eaLnBrk="1" hangingPunct="1">
              <a:spcBef>
                <a:spcPct val="0"/>
              </a:spcBef>
              <a:buFontTx/>
              <a:buNone/>
            </a:pPr>
            <a:r>
              <a:rPr lang="en-US" altLang="en-US" sz="1800">
                <a:solidFill>
                  <a:srgbClr val="000000"/>
                </a:solidFill>
              </a:rPr>
              <a:t>	Academic standards – Good, Bad and Ugly</a:t>
            </a:r>
          </a:p>
        </p:txBody>
      </p:sp>
      <p:sp>
        <p:nvSpPr>
          <p:cNvPr id="10248" name="TextBox 15">
            <a:extLst>
              <a:ext uri="{FF2B5EF4-FFF2-40B4-BE49-F238E27FC236}">
                <a16:creationId xmlns:a16="http://schemas.microsoft.com/office/drawing/2014/main" id="{A44F6F0C-E098-4184-8375-0A1E546D254C}"/>
              </a:ext>
            </a:extLst>
          </p:cNvPr>
          <p:cNvSpPr txBox="1">
            <a:spLocks noChangeArrowheads="1"/>
          </p:cNvSpPr>
          <p:nvPr/>
        </p:nvSpPr>
        <p:spPr bwMode="auto">
          <a:xfrm>
            <a:off x="287338" y="2622550"/>
            <a:ext cx="66214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Designed Pathways</a:t>
            </a:r>
          </a:p>
          <a:p>
            <a:pPr eaLnBrk="1" hangingPunct="1">
              <a:spcBef>
                <a:spcPct val="0"/>
              </a:spcBef>
              <a:buFontTx/>
              <a:buNone/>
            </a:pPr>
            <a:r>
              <a:rPr lang="en-US" altLang="en-US" sz="1800">
                <a:solidFill>
                  <a:srgbClr val="000000"/>
                </a:solidFill>
              </a:rPr>
              <a:t>	Elementary science is DOA</a:t>
            </a:r>
          </a:p>
          <a:p>
            <a:pPr eaLnBrk="1" hangingPunct="1">
              <a:spcBef>
                <a:spcPct val="0"/>
              </a:spcBef>
              <a:buFontTx/>
              <a:buNone/>
            </a:pPr>
            <a:r>
              <a:rPr lang="en-US" altLang="en-US" sz="1800">
                <a:solidFill>
                  <a:srgbClr val="000000"/>
                </a:solidFill>
              </a:rPr>
              <a:t>	Mathematics still functions to weed out rather than build talent</a:t>
            </a:r>
          </a:p>
        </p:txBody>
      </p:sp>
      <p:sp>
        <p:nvSpPr>
          <p:cNvPr id="10249" name="TextBox 16">
            <a:extLst>
              <a:ext uri="{FF2B5EF4-FFF2-40B4-BE49-F238E27FC236}">
                <a16:creationId xmlns:a16="http://schemas.microsoft.com/office/drawing/2014/main" id="{CABC9FF9-C4E8-4A3E-9DFD-E0A9827B84CC}"/>
              </a:ext>
            </a:extLst>
          </p:cNvPr>
          <p:cNvSpPr txBox="1">
            <a:spLocks noChangeArrowheads="1"/>
          </p:cNvSpPr>
          <p:nvPr/>
        </p:nvSpPr>
        <p:spPr bwMode="auto">
          <a:xfrm>
            <a:off x="287338" y="4595813"/>
            <a:ext cx="49672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Shared Vision</a:t>
            </a:r>
          </a:p>
          <a:p>
            <a:pPr eaLnBrk="1" hangingPunct="1">
              <a:spcBef>
                <a:spcPct val="0"/>
              </a:spcBef>
              <a:buFontTx/>
              <a:buNone/>
            </a:pPr>
            <a:r>
              <a:rPr lang="en-US" altLang="en-US" sz="1800">
                <a:solidFill>
                  <a:srgbClr val="000000"/>
                </a:solidFill>
              </a:rPr>
              <a:t>	SDE is MIA</a:t>
            </a:r>
          </a:p>
          <a:p>
            <a:pPr eaLnBrk="1" hangingPunct="1">
              <a:spcBef>
                <a:spcPct val="0"/>
              </a:spcBef>
              <a:buFontTx/>
              <a:buNone/>
            </a:pPr>
            <a:r>
              <a:rPr lang="en-US" altLang="en-US" sz="1800">
                <a:solidFill>
                  <a:srgbClr val="000000"/>
                </a:solidFill>
              </a:rPr>
              <a:t>	Uncommon concern with academic standards </a:t>
            </a:r>
          </a:p>
        </p:txBody>
      </p:sp>
      <p:sp>
        <p:nvSpPr>
          <p:cNvPr id="10250" name="TextBox 17">
            <a:extLst>
              <a:ext uri="{FF2B5EF4-FFF2-40B4-BE49-F238E27FC236}">
                <a16:creationId xmlns:a16="http://schemas.microsoft.com/office/drawing/2014/main" id="{A0BE3069-1465-4D56-A801-DA1101C87C76}"/>
              </a:ext>
            </a:extLst>
          </p:cNvPr>
          <p:cNvSpPr txBox="1">
            <a:spLocks noChangeArrowheads="1"/>
          </p:cNvSpPr>
          <p:nvPr/>
        </p:nvSpPr>
        <p:spPr bwMode="auto">
          <a:xfrm>
            <a:off x="287338" y="3582988"/>
            <a:ext cx="64055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E015C"/>
                </a:solidFill>
              </a:rPr>
              <a:t>Cross Sector Collaboration</a:t>
            </a:r>
          </a:p>
          <a:p>
            <a:pPr eaLnBrk="1" hangingPunct="1">
              <a:spcBef>
                <a:spcPct val="0"/>
              </a:spcBef>
              <a:buFontTx/>
              <a:buNone/>
            </a:pPr>
            <a:r>
              <a:rPr lang="en-US" altLang="en-US" sz="1800">
                <a:solidFill>
                  <a:srgbClr val="000000"/>
                </a:solidFill>
              </a:rPr>
              <a:t>	“Partners du jour” culture giving way to lasting collaborations</a:t>
            </a:r>
          </a:p>
          <a:p>
            <a:pPr eaLnBrk="1" hangingPunct="1">
              <a:spcBef>
                <a:spcPct val="0"/>
              </a:spcBef>
              <a:buFontTx/>
              <a:buNone/>
            </a:pPr>
            <a:r>
              <a:rPr lang="en-US" altLang="en-US" sz="1800">
                <a:solidFill>
                  <a:srgbClr val="000000"/>
                </a:solidFill>
              </a:rPr>
              <a:t>	Serious equity issues  </a:t>
            </a:r>
          </a:p>
        </p:txBody>
      </p:sp>
      <p:pic>
        <p:nvPicPr>
          <p:cNvPr id="10251" name="Picture 2" descr="act.tiff">
            <a:extLst>
              <a:ext uri="{FF2B5EF4-FFF2-40B4-BE49-F238E27FC236}">
                <a16:creationId xmlns:a16="http://schemas.microsoft.com/office/drawing/2014/main" id="{BEA84B82-CA76-45D2-95A1-B7F55E7A71F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92900" y="1035050"/>
            <a:ext cx="2362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3sp.tiff">
            <a:extLst>
              <a:ext uri="{FF2B5EF4-FFF2-40B4-BE49-F238E27FC236}">
                <a16:creationId xmlns:a16="http://schemas.microsoft.com/office/drawing/2014/main" id="{5B569302-5959-4DC5-8D5E-9DF3E609C6E1}"/>
              </a:ext>
            </a:extLst>
          </p:cNvPr>
          <p:cNvPicPr>
            <a:picLocks noChangeAspect="1"/>
          </p:cNvPicPr>
          <p:nvPr/>
        </p:nvPicPr>
        <p:blipFill>
          <a:blip r:embed="rId2">
            <a:extLst>
              <a:ext uri="{28A0092B-C50C-407E-A947-70E740481C1C}">
                <a14:useLocalDpi xmlns:a14="http://schemas.microsoft.com/office/drawing/2010/main" val="0"/>
              </a:ext>
            </a:extLst>
          </a:blip>
          <a:srcRect r="9126"/>
          <a:stretch>
            <a:fillRect/>
          </a:stretch>
        </p:blipFill>
        <p:spPr bwMode="auto">
          <a:xfrm rot="-433662">
            <a:off x="3409950" y="1377950"/>
            <a:ext cx="5094288"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481163_504654169573847_1253608666_n.jpg">
            <a:extLst>
              <a:ext uri="{FF2B5EF4-FFF2-40B4-BE49-F238E27FC236}">
                <a16:creationId xmlns:a16="http://schemas.microsoft.com/office/drawing/2014/main" id="{FEBE4244-702B-4E1E-99D2-0192FFCF41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698887" y="3996720"/>
            <a:ext cx="3288120" cy="2739092"/>
          </a:xfrm>
          <a:prstGeom prst="rect">
            <a:avLst/>
          </a:prstGeom>
          <a:ln>
            <a:noFill/>
          </a:ln>
          <a:effectLst>
            <a:softEdge rad="112500"/>
          </a:effectLst>
        </p:spPr>
      </p:pic>
      <p:sp>
        <p:nvSpPr>
          <p:cNvPr id="2" name="Title 1">
            <a:extLst>
              <a:ext uri="{FF2B5EF4-FFF2-40B4-BE49-F238E27FC236}">
                <a16:creationId xmlns:a16="http://schemas.microsoft.com/office/drawing/2014/main" id="{135130A1-8C5C-4BEB-B598-8C70C9CA345E}"/>
              </a:ext>
            </a:extLst>
          </p:cNvPr>
          <p:cNvSpPr>
            <a:spLocks noGrp="1"/>
          </p:cNvSpPr>
          <p:nvPr>
            <p:ph type="title"/>
          </p:nvPr>
        </p:nvSpPr>
        <p:spPr/>
        <p:txBody>
          <a:bodyPr rtlCol="0">
            <a:normAutofit fontScale="90000"/>
          </a:bodyPr>
          <a:lstStyle/>
          <a:p>
            <a:pPr eaLnBrk="1" fontAlgn="auto" hangingPunct="1">
              <a:spcAft>
                <a:spcPts val="0"/>
              </a:spcAft>
              <a:defRPr/>
            </a:pPr>
            <a:r>
              <a:rPr lang="en-US" dirty="0"/>
              <a:t>What are we doing about SC schools?</a:t>
            </a:r>
          </a:p>
        </p:txBody>
      </p:sp>
      <p:pic>
        <p:nvPicPr>
          <p:cNvPr id="11269" name="Picture 5" descr="ecosyst.tiff">
            <a:extLst>
              <a:ext uri="{FF2B5EF4-FFF2-40B4-BE49-F238E27FC236}">
                <a16:creationId xmlns:a16="http://schemas.microsoft.com/office/drawing/2014/main" id="{7D55C80F-6758-4ACE-82BD-35FB9481AF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5600700"/>
            <a:ext cx="17145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descr="625678_508335795872351_468875476_n.jpg">
            <a:extLst>
              <a:ext uri="{FF2B5EF4-FFF2-40B4-BE49-F238E27FC236}">
                <a16:creationId xmlns:a16="http://schemas.microsoft.com/office/drawing/2014/main" id="{78F9152C-953A-4181-82FE-E49F21CCF5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27150"/>
            <a:ext cx="2341563"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descr="482847_508335172539080_814746576_n.jpg">
            <a:extLst>
              <a:ext uri="{FF2B5EF4-FFF2-40B4-BE49-F238E27FC236}">
                <a16:creationId xmlns:a16="http://schemas.microsoft.com/office/drawing/2014/main" id="{43B2FA17-635B-4E49-8DE0-71DCBA807EA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113" y="4565650"/>
            <a:ext cx="24066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FF47BDC-3805-428A-8217-98993C0E8A7D}"/>
              </a:ext>
            </a:extLst>
          </p:cNvPr>
          <p:cNvSpPr txBox="1"/>
          <p:nvPr/>
        </p:nvSpPr>
        <p:spPr>
          <a:xfrm>
            <a:off x="939800" y="4103688"/>
            <a:ext cx="1325563" cy="92392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fontAlgn="auto">
              <a:spcBef>
                <a:spcPts val="0"/>
              </a:spcBef>
              <a:spcAft>
                <a:spcPts val="0"/>
              </a:spcAft>
              <a:defRPr/>
            </a:pPr>
            <a:r>
              <a:rPr lang="en-US" b="1" dirty="0" err="1">
                <a:solidFill>
                  <a:srgbClr val="D62619"/>
                </a:solidFill>
              </a:rPr>
              <a:t>iSTEM</a:t>
            </a:r>
            <a:endParaRPr lang="en-US" b="1" dirty="0">
              <a:solidFill>
                <a:srgbClr val="D62619"/>
              </a:solidFill>
            </a:endParaRPr>
          </a:p>
          <a:p>
            <a:pPr algn="ctr" fontAlgn="auto">
              <a:spcBef>
                <a:spcPts val="0"/>
              </a:spcBef>
              <a:spcAft>
                <a:spcPts val="0"/>
              </a:spcAft>
              <a:defRPr/>
            </a:pPr>
            <a:r>
              <a:rPr lang="en-US" b="1" dirty="0"/>
              <a:t>Engineering </a:t>
            </a:r>
          </a:p>
          <a:p>
            <a:pPr algn="ctr" fontAlgn="auto">
              <a:spcBef>
                <a:spcPts val="0"/>
              </a:spcBef>
              <a:spcAft>
                <a:spcPts val="0"/>
              </a:spcAft>
              <a:defRPr/>
            </a:pPr>
            <a:r>
              <a:rPr lang="en-US" b="1" dirty="0"/>
              <a:t>Leadership</a:t>
            </a:r>
          </a:p>
        </p:txBody>
      </p:sp>
      <p:sp>
        <p:nvSpPr>
          <p:cNvPr id="11273" name="TextBox 7">
            <a:extLst>
              <a:ext uri="{FF2B5EF4-FFF2-40B4-BE49-F238E27FC236}">
                <a16:creationId xmlns:a16="http://schemas.microsoft.com/office/drawing/2014/main" id="{4EB11012-CC11-4C26-A015-BD56BBECE570}"/>
              </a:ext>
            </a:extLst>
          </p:cNvPr>
          <p:cNvSpPr txBox="1">
            <a:spLocks noChangeArrowheads="1"/>
          </p:cNvSpPr>
          <p:nvPr/>
        </p:nvSpPr>
        <p:spPr bwMode="auto">
          <a:xfrm>
            <a:off x="3898900" y="5141913"/>
            <a:ext cx="10207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D62619"/>
                </a:solidFill>
              </a:rPr>
              <a:t>S</a:t>
            </a:r>
            <a:r>
              <a:rPr lang="en-US" altLang="en-US" sz="2000"/>
              <a:t>TEM </a:t>
            </a:r>
          </a:p>
          <a:p>
            <a:pPr eaLnBrk="1" hangingPunct="1">
              <a:spcBef>
                <a:spcPct val="0"/>
              </a:spcBef>
              <a:buFontTx/>
              <a:buNone/>
            </a:pPr>
            <a:r>
              <a:rPr lang="en-US" altLang="en-US" sz="2000" b="1">
                <a:solidFill>
                  <a:srgbClr val="D62619"/>
                </a:solidFill>
              </a:rPr>
              <a:t>S</a:t>
            </a:r>
            <a:r>
              <a:rPr lang="en-US" altLang="en-US" sz="2000"/>
              <a:t>chools </a:t>
            </a:r>
          </a:p>
          <a:p>
            <a:pPr eaLnBrk="1" hangingPunct="1">
              <a:spcBef>
                <a:spcPct val="0"/>
              </a:spcBef>
              <a:buFontTx/>
              <a:buNone/>
            </a:pPr>
            <a:r>
              <a:rPr lang="en-US" altLang="en-US" sz="2000" b="1">
                <a:solidFill>
                  <a:srgbClr val="D62619"/>
                </a:solidFill>
              </a:rPr>
              <a:t>S</a:t>
            </a:r>
            <a:r>
              <a:rPr lang="en-US" altLang="en-US" sz="2000"/>
              <a:t>upport </a:t>
            </a:r>
          </a:p>
          <a:p>
            <a:pPr eaLnBrk="1" hangingPunct="1">
              <a:spcBef>
                <a:spcPct val="0"/>
              </a:spcBef>
              <a:buFontTx/>
              <a:buNone/>
            </a:pPr>
            <a:r>
              <a:rPr lang="en-US" altLang="en-US" sz="2000" b="1">
                <a:solidFill>
                  <a:srgbClr val="D62619"/>
                </a:solidFill>
              </a:rPr>
              <a:t>P</a:t>
            </a:r>
            <a:r>
              <a:rPr lang="en-US" altLang="en-US" sz="2000"/>
              <a:t>ilot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445</TotalTime>
  <Words>778</Words>
  <Application>Microsoft Office PowerPoint</Application>
  <PresentationFormat>On-screen Show (4:3)</PresentationFormat>
  <Paragraphs>152</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BlairMdITC TT-Medium</vt:lpstr>
      <vt:lpstr>MS PGothic</vt:lpstr>
      <vt:lpstr>Office Theme</vt:lpstr>
      <vt:lpstr>The SC STEM  Ecosystem</vt:lpstr>
      <vt:lpstr>PowerPoint Presentation</vt:lpstr>
      <vt:lpstr>STEM, STEAM, STEMS, STREAM, ESTEEM?  Who cares?</vt:lpstr>
      <vt:lpstr>PowerPoint Presentation</vt:lpstr>
      <vt:lpstr>What do we know about SC homes?</vt:lpstr>
      <vt:lpstr>What are we doing about SC homes?</vt:lpstr>
      <vt:lpstr>PowerPoint Presentation</vt:lpstr>
      <vt:lpstr>What do we know about SC schools?</vt:lpstr>
      <vt:lpstr>What are we doing about SC schools?</vt:lpstr>
      <vt:lpstr>What do we know about SC After-school?</vt:lpstr>
      <vt:lpstr>What are we doing about SC After-school?</vt:lpstr>
      <vt:lpstr>What do we know about SC STEM-focused institutions?</vt:lpstr>
      <vt:lpstr>What are we doing about SC STEM-focused institutions?</vt:lpstr>
      <vt:lpstr>PowerPoint Presentation</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Peters</dc:creator>
  <cp:lastModifiedBy>Tayaba Paras</cp:lastModifiedBy>
  <cp:revision>37</cp:revision>
  <dcterms:created xsi:type="dcterms:W3CDTF">2014-03-03T19:43:08Z</dcterms:created>
  <dcterms:modified xsi:type="dcterms:W3CDTF">2021-04-22T15:19:42Z</dcterms:modified>
</cp:coreProperties>
</file>